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5" r:id="rId4"/>
  </p:sldMasterIdLst>
  <p:notesMasterIdLst>
    <p:notesMasterId r:id="rId26"/>
  </p:notesMasterIdLst>
  <p:sldIdLst>
    <p:sldId id="291" r:id="rId5"/>
    <p:sldId id="292" r:id="rId6"/>
    <p:sldId id="297" r:id="rId7"/>
    <p:sldId id="298" r:id="rId8"/>
    <p:sldId id="299" r:id="rId9"/>
    <p:sldId id="300" r:id="rId10"/>
    <p:sldId id="301" r:id="rId11"/>
    <p:sldId id="276" r:id="rId12"/>
    <p:sldId id="277" r:id="rId13"/>
    <p:sldId id="280" r:id="rId14"/>
    <p:sldId id="281" r:id="rId15"/>
    <p:sldId id="285" r:id="rId16"/>
    <p:sldId id="289" r:id="rId17"/>
    <p:sldId id="286" r:id="rId18"/>
    <p:sldId id="288" r:id="rId19"/>
    <p:sldId id="278" r:id="rId20"/>
    <p:sldId id="293" r:id="rId21"/>
    <p:sldId id="296" r:id="rId22"/>
    <p:sldId id="294" r:id="rId23"/>
    <p:sldId id="295" r:id="rId24"/>
    <p:sldId id="290"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F55D8A70-11C1-A049-B80F-A4343CA3AEB6}">
          <p14:sldIdLst>
            <p14:sldId id="291"/>
            <p14:sldId id="292"/>
            <p14:sldId id="297"/>
            <p14:sldId id="298"/>
            <p14:sldId id="299"/>
            <p14:sldId id="300"/>
            <p14:sldId id="301"/>
            <p14:sldId id="276"/>
            <p14:sldId id="277"/>
            <p14:sldId id="280"/>
            <p14:sldId id="281"/>
            <p14:sldId id="285"/>
            <p14:sldId id="289"/>
            <p14:sldId id="286"/>
            <p14:sldId id="288"/>
            <p14:sldId id="278"/>
            <p14:sldId id="293"/>
            <p14:sldId id="296"/>
            <p14:sldId id="294"/>
            <p14:sldId id="295"/>
            <p14:sldId id="29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5A2B2"/>
    <a:srgbClr val="0F5576"/>
    <a:srgbClr val="064F71"/>
    <a:srgbClr val="15567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5B92C7C-2604-AFE3-1221-D61AB81DCEE0}" v="1" dt="2024-02-19T13:52:15.819"/>
    <p1510:client id="{DEC4816F-9FFC-C4AA-2517-849478AD112C}" v="203" dt="2024-02-19T14:14:53.72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452"/>
    <p:restoredTop sz="84790"/>
  </p:normalViewPr>
  <p:slideViewPr>
    <p:cSldViewPr snapToGrid="0">
      <p:cViewPr varScale="1">
        <p:scale>
          <a:sx n="134" d="100"/>
          <a:sy n="134" d="100"/>
        </p:scale>
        <p:origin x="776"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leks Jovanovich" userId="S::aleksandar_jovanovich@progressive.com::6ff26df7-9ece-4cbb-9b25-991ea4a4eba2" providerId="AD" clId="Web-{DEC4816F-9FFC-C4AA-2517-849478AD112C}"/>
    <pc:docChg chg="modSld">
      <pc:chgData name="Aleks Jovanovich" userId="S::aleksandar_jovanovich@progressive.com::6ff26df7-9ece-4cbb-9b25-991ea4a4eba2" providerId="AD" clId="Web-{DEC4816F-9FFC-C4AA-2517-849478AD112C}" dt="2024-02-19T14:14:53.727" v="197" actId="20577"/>
      <pc:docMkLst>
        <pc:docMk/>
      </pc:docMkLst>
      <pc:sldChg chg="modSp">
        <pc:chgData name="Aleks Jovanovich" userId="S::aleksandar_jovanovich@progressive.com::6ff26df7-9ece-4cbb-9b25-991ea4a4eba2" providerId="AD" clId="Web-{DEC4816F-9FFC-C4AA-2517-849478AD112C}" dt="2024-02-19T13:58:35.607" v="71" actId="20577"/>
        <pc:sldMkLst>
          <pc:docMk/>
          <pc:sldMk cId="4137111571" sldId="277"/>
        </pc:sldMkLst>
        <pc:spChg chg="mod">
          <ac:chgData name="Aleks Jovanovich" userId="S::aleksandar_jovanovich@progressive.com::6ff26df7-9ece-4cbb-9b25-991ea4a4eba2" providerId="AD" clId="Web-{DEC4816F-9FFC-C4AA-2517-849478AD112C}" dt="2024-02-19T13:58:35.607" v="71" actId="20577"/>
          <ac:spMkLst>
            <pc:docMk/>
            <pc:sldMk cId="4137111571" sldId="277"/>
            <ac:spMk id="10" creationId="{FFA79A1C-B528-4789-8330-BF689E2CF6DE}"/>
          </ac:spMkLst>
        </pc:spChg>
        <pc:spChg chg="mod">
          <ac:chgData name="Aleks Jovanovich" userId="S::aleksandar_jovanovich@progressive.com::6ff26df7-9ece-4cbb-9b25-991ea4a4eba2" providerId="AD" clId="Web-{DEC4816F-9FFC-C4AA-2517-849478AD112C}" dt="2024-02-19T13:58:25.763" v="70" actId="20577"/>
          <ac:spMkLst>
            <pc:docMk/>
            <pc:sldMk cId="4137111571" sldId="277"/>
            <ac:spMk id="11" creationId="{88063046-92D3-4805-AC71-F71C6789F363}"/>
          </ac:spMkLst>
        </pc:spChg>
      </pc:sldChg>
      <pc:sldChg chg="modSp">
        <pc:chgData name="Aleks Jovanovich" userId="S::aleksandar_jovanovich@progressive.com::6ff26df7-9ece-4cbb-9b25-991ea4a4eba2" providerId="AD" clId="Web-{DEC4816F-9FFC-C4AA-2517-849478AD112C}" dt="2024-02-19T14:14:53.727" v="197" actId="20577"/>
        <pc:sldMkLst>
          <pc:docMk/>
          <pc:sldMk cId="3005780657" sldId="279"/>
        </pc:sldMkLst>
        <pc:spChg chg="mod">
          <ac:chgData name="Aleks Jovanovich" userId="S::aleksandar_jovanovich@progressive.com::6ff26df7-9ece-4cbb-9b25-991ea4a4eba2" providerId="AD" clId="Web-{DEC4816F-9FFC-C4AA-2517-849478AD112C}" dt="2024-02-19T14:14:53.727" v="197" actId="20577"/>
          <ac:spMkLst>
            <pc:docMk/>
            <pc:sldMk cId="3005780657" sldId="279"/>
            <ac:spMk id="2" creationId="{56FF45B4-A958-AA45-9F98-6936098EC723}"/>
          </ac:spMkLst>
        </pc:spChg>
      </pc:sldChg>
      <pc:sldChg chg="modSp">
        <pc:chgData name="Aleks Jovanovich" userId="S::aleksandar_jovanovich@progressive.com::6ff26df7-9ece-4cbb-9b25-991ea4a4eba2" providerId="AD" clId="Web-{DEC4816F-9FFC-C4AA-2517-849478AD112C}" dt="2024-02-19T13:59:09.514" v="79" actId="20577"/>
        <pc:sldMkLst>
          <pc:docMk/>
          <pc:sldMk cId="2472965792" sldId="292"/>
        </pc:sldMkLst>
        <pc:spChg chg="mod">
          <ac:chgData name="Aleks Jovanovich" userId="S::aleksandar_jovanovich@progressive.com::6ff26df7-9ece-4cbb-9b25-991ea4a4eba2" providerId="AD" clId="Web-{DEC4816F-9FFC-C4AA-2517-849478AD112C}" dt="2024-02-19T13:59:09.514" v="79" actId="20577"/>
          <ac:spMkLst>
            <pc:docMk/>
            <pc:sldMk cId="2472965792" sldId="292"/>
            <ac:spMk id="3" creationId="{5D7DE7B0-EF20-C64D-9408-9563BFE80507}"/>
          </ac:spMkLst>
        </pc:spChg>
      </pc:sldChg>
      <pc:sldChg chg="modSp">
        <pc:chgData name="Aleks Jovanovich" userId="S::aleksandar_jovanovich@progressive.com::6ff26df7-9ece-4cbb-9b25-991ea4a4eba2" providerId="AD" clId="Web-{DEC4816F-9FFC-C4AA-2517-849478AD112C}" dt="2024-02-19T14:01:09.129" v="188" actId="20577"/>
        <pc:sldMkLst>
          <pc:docMk/>
          <pc:sldMk cId="4278065897" sldId="295"/>
        </pc:sldMkLst>
        <pc:spChg chg="mod">
          <ac:chgData name="Aleks Jovanovich" userId="S::aleksandar_jovanovich@progressive.com::6ff26df7-9ece-4cbb-9b25-991ea4a4eba2" providerId="AD" clId="Web-{DEC4816F-9FFC-C4AA-2517-849478AD112C}" dt="2024-02-19T14:01:09.129" v="188" actId="20577"/>
          <ac:spMkLst>
            <pc:docMk/>
            <pc:sldMk cId="4278065897" sldId="295"/>
            <ac:spMk id="3" creationId="{5D7DE7B0-EF20-C64D-9408-9563BFE80507}"/>
          </ac:spMkLst>
        </pc:spChg>
      </pc:sldChg>
    </pc:docChg>
  </pc:docChgLst>
  <pc:docChgLst>
    <pc:chgData name="Aleksandar Jovanovich" userId="S::aleksandar_jovanovich@progressive.com::6ff26df7-9ece-4cbb-9b25-991ea4a4eba2" providerId="AD" clId="Web-{474568AE-7585-7C7D-4CAC-7BD218859BF5}"/>
    <pc:docChg chg="modSld">
      <pc:chgData name="Aleksandar Jovanovich" userId="S::aleksandar_jovanovich@progressive.com::6ff26df7-9ece-4cbb-9b25-991ea4a4eba2" providerId="AD" clId="Web-{474568AE-7585-7C7D-4CAC-7BD218859BF5}" dt="2023-02-23T20:34:33.446" v="50" actId="20577"/>
      <pc:docMkLst>
        <pc:docMk/>
      </pc:docMkLst>
      <pc:sldChg chg="modSp">
        <pc:chgData name="Aleksandar Jovanovich" userId="S::aleksandar_jovanovich@progressive.com::6ff26df7-9ece-4cbb-9b25-991ea4a4eba2" providerId="AD" clId="Web-{474568AE-7585-7C7D-4CAC-7BD218859BF5}" dt="2023-02-23T20:34:33.446" v="50" actId="20577"/>
        <pc:sldMkLst>
          <pc:docMk/>
          <pc:sldMk cId="4137111571" sldId="277"/>
        </pc:sldMkLst>
        <pc:spChg chg="mod">
          <ac:chgData name="Aleksandar Jovanovich" userId="S::aleksandar_jovanovich@progressive.com::6ff26df7-9ece-4cbb-9b25-991ea4a4eba2" providerId="AD" clId="Web-{474568AE-7585-7C7D-4CAC-7BD218859BF5}" dt="2023-02-23T20:34:33.446" v="50" actId="20577"/>
          <ac:spMkLst>
            <pc:docMk/>
            <pc:sldMk cId="4137111571" sldId="277"/>
            <ac:spMk id="10" creationId="{FFA79A1C-B528-4789-8330-BF689E2CF6DE}"/>
          </ac:spMkLst>
        </pc:spChg>
        <pc:spChg chg="mod">
          <ac:chgData name="Aleksandar Jovanovich" userId="S::aleksandar_jovanovich@progressive.com::6ff26df7-9ece-4cbb-9b25-991ea4a4eba2" providerId="AD" clId="Web-{474568AE-7585-7C7D-4CAC-7BD218859BF5}" dt="2023-02-22T19:09:47.903" v="16" actId="20577"/>
          <ac:spMkLst>
            <pc:docMk/>
            <pc:sldMk cId="4137111571" sldId="277"/>
            <ac:spMk id="11" creationId="{88063046-92D3-4805-AC71-F71C6789F363}"/>
          </ac:spMkLst>
        </pc:spChg>
      </pc:sldChg>
    </pc:docChg>
  </pc:docChgLst>
  <pc:docChgLst>
    <pc:chgData name="Aleks Jovanovich" userId="S::aleksandar_jovanovich@progressive.com::6ff26df7-9ece-4cbb-9b25-991ea4a4eba2" providerId="AD" clId="Web-{05B92C7C-2604-AFE3-1221-D61AB81DCEE0}"/>
    <pc:docChg chg="modSld">
      <pc:chgData name="Aleks Jovanovich" userId="S::aleksandar_jovanovich@progressive.com::6ff26df7-9ece-4cbb-9b25-991ea4a4eba2" providerId="AD" clId="Web-{05B92C7C-2604-AFE3-1221-D61AB81DCEE0}" dt="2024-02-19T13:52:15.819" v="0" actId="14100"/>
      <pc:docMkLst>
        <pc:docMk/>
      </pc:docMkLst>
      <pc:sldChg chg="modSp">
        <pc:chgData name="Aleks Jovanovich" userId="S::aleksandar_jovanovich@progressive.com::6ff26df7-9ece-4cbb-9b25-991ea4a4eba2" providerId="AD" clId="Web-{05B92C7C-2604-AFE3-1221-D61AB81DCEE0}" dt="2024-02-19T13:52:15.819" v="0" actId="14100"/>
        <pc:sldMkLst>
          <pc:docMk/>
          <pc:sldMk cId="1856680767" sldId="285"/>
        </pc:sldMkLst>
        <pc:picChg chg="mod">
          <ac:chgData name="Aleks Jovanovich" userId="S::aleksandar_jovanovich@progressive.com::6ff26df7-9ece-4cbb-9b25-991ea4a4eba2" providerId="AD" clId="Web-{05B92C7C-2604-AFE3-1221-D61AB81DCEE0}" dt="2024-02-19T13:52:15.819" v="0" actId="14100"/>
          <ac:picMkLst>
            <pc:docMk/>
            <pc:sldMk cId="1856680767" sldId="285"/>
            <ac:picMk id="5" creationId="{63256785-24C8-47D0-9323-A5FDC4327701}"/>
          </ac:picMkLst>
        </pc:picChg>
      </pc:sldChg>
    </pc:docChg>
  </pc:docChgLst>
  <pc:docChgLst>
    <pc:chgData name="Jermaine Robinson" userId="S::jermaine_robinson@progressive.com::faeab744-fb98-4634-bc5a-c27edb46c388" providerId="AD" clId="Web-{16746CC7-83A4-382E-DB32-F7E90D6217F8}"/>
    <pc:docChg chg="modSld">
      <pc:chgData name="Jermaine Robinson" userId="S::jermaine_robinson@progressive.com::faeab744-fb98-4634-bc5a-c27edb46c388" providerId="AD" clId="Web-{16746CC7-83A4-382E-DB32-F7E90D6217F8}" dt="2023-02-22T20:58:08.640" v="185" actId="20577"/>
      <pc:docMkLst>
        <pc:docMk/>
      </pc:docMkLst>
      <pc:sldChg chg="modSp">
        <pc:chgData name="Jermaine Robinson" userId="S::jermaine_robinson@progressive.com::faeab744-fb98-4634-bc5a-c27edb46c388" providerId="AD" clId="Web-{16746CC7-83A4-382E-DB32-F7E90D6217F8}" dt="2023-02-22T20:23:45.002" v="175" actId="20577"/>
        <pc:sldMkLst>
          <pc:docMk/>
          <pc:sldMk cId="4137111571" sldId="277"/>
        </pc:sldMkLst>
        <pc:spChg chg="mod">
          <ac:chgData name="Jermaine Robinson" userId="S::jermaine_robinson@progressive.com::faeab744-fb98-4634-bc5a-c27edb46c388" providerId="AD" clId="Web-{16746CC7-83A4-382E-DB32-F7E90D6217F8}" dt="2023-02-22T20:23:45.002" v="175" actId="20577"/>
          <ac:spMkLst>
            <pc:docMk/>
            <pc:sldMk cId="4137111571" sldId="277"/>
            <ac:spMk id="10" creationId="{FFA79A1C-B528-4789-8330-BF689E2CF6DE}"/>
          </ac:spMkLst>
        </pc:spChg>
        <pc:spChg chg="mod">
          <ac:chgData name="Jermaine Robinson" userId="S::jermaine_robinson@progressive.com::faeab744-fb98-4634-bc5a-c27edb46c388" providerId="AD" clId="Web-{16746CC7-83A4-382E-DB32-F7E90D6217F8}" dt="2023-02-22T20:21:17.607" v="174" actId="14100"/>
          <ac:spMkLst>
            <pc:docMk/>
            <pc:sldMk cId="4137111571" sldId="277"/>
            <ac:spMk id="11" creationId="{88063046-92D3-4805-AC71-F71C6789F363}"/>
          </ac:spMkLst>
        </pc:spChg>
      </pc:sldChg>
      <pc:sldChg chg="modSp">
        <pc:chgData name="Jermaine Robinson" userId="S::jermaine_robinson@progressive.com::faeab744-fb98-4634-bc5a-c27edb46c388" providerId="AD" clId="Web-{16746CC7-83A4-382E-DB32-F7E90D6217F8}" dt="2023-02-22T20:58:08.640" v="185" actId="20577"/>
        <pc:sldMkLst>
          <pc:docMk/>
          <pc:sldMk cId="679807947" sldId="294"/>
        </pc:sldMkLst>
        <pc:spChg chg="mod">
          <ac:chgData name="Jermaine Robinson" userId="S::jermaine_robinson@progressive.com::faeab744-fb98-4634-bc5a-c27edb46c388" providerId="AD" clId="Web-{16746CC7-83A4-382E-DB32-F7E90D6217F8}" dt="2023-02-22T20:58:08.640" v="185" actId="20577"/>
          <ac:spMkLst>
            <pc:docMk/>
            <pc:sldMk cId="679807947" sldId="294"/>
            <ac:spMk id="3" creationId="{E001CFF2-F709-4145-B9AF-F2802EFB9C4E}"/>
          </ac:spMkLst>
        </pc:spChg>
      </pc:sldChg>
    </pc:docChg>
  </pc:docChgLst>
  <pc:docChgLst>
    <pc:chgData name="Aleksandar Jovanovich" userId="S::aleksandar_jovanovich@progressive.com::6ff26df7-9ece-4cbb-9b25-991ea4a4eba2" providerId="AD" clId="Web-{43979B88-2274-56E3-919C-D1198A5F6EFB}"/>
    <pc:docChg chg="modSld">
      <pc:chgData name="Aleksandar Jovanovich" userId="S::aleksandar_jovanovich@progressive.com::6ff26df7-9ece-4cbb-9b25-991ea4a4eba2" providerId="AD" clId="Web-{43979B88-2274-56E3-919C-D1198A5F6EFB}" dt="2023-02-24T16:10:12.507" v="23" actId="20577"/>
      <pc:docMkLst>
        <pc:docMk/>
      </pc:docMkLst>
      <pc:sldChg chg="modSp">
        <pc:chgData name="Aleksandar Jovanovich" userId="S::aleksandar_jovanovich@progressive.com::6ff26df7-9ece-4cbb-9b25-991ea4a4eba2" providerId="AD" clId="Web-{43979B88-2274-56E3-919C-D1198A5F6EFB}" dt="2023-02-24T16:10:12.507" v="23" actId="20577"/>
        <pc:sldMkLst>
          <pc:docMk/>
          <pc:sldMk cId="2472965792" sldId="292"/>
        </pc:sldMkLst>
        <pc:spChg chg="mod">
          <ac:chgData name="Aleksandar Jovanovich" userId="S::aleksandar_jovanovich@progressive.com::6ff26df7-9ece-4cbb-9b25-991ea4a4eba2" providerId="AD" clId="Web-{43979B88-2274-56E3-919C-D1198A5F6EFB}" dt="2023-02-24T16:10:12.507" v="23" actId="20577"/>
          <ac:spMkLst>
            <pc:docMk/>
            <pc:sldMk cId="2472965792" sldId="292"/>
            <ac:spMk id="3" creationId="{5D7DE7B0-EF20-C64D-9408-9563BFE80507}"/>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471DE96-CE62-0346-A8BD-0403DC2D7385}" type="datetimeFigureOut">
              <a:rPr lang="en-US" smtClean="0"/>
              <a:t>2/24/25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66ECDB5-6607-E948-9A98-6CC3588328F7}" type="slidenum">
              <a:rPr lang="en-US" smtClean="0"/>
              <a:t>‹#›</a:t>
            </a:fld>
            <a:endParaRPr lang="en-US"/>
          </a:p>
        </p:txBody>
      </p:sp>
    </p:spTree>
    <p:extLst>
      <p:ext uri="{BB962C8B-B14F-4D97-AF65-F5344CB8AC3E}">
        <p14:creationId xmlns:p14="http://schemas.microsoft.com/office/powerpoint/2010/main" val="5266126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Speaker Notes:</a:t>
            </a:r>
          </a:p>
          <a:p>
            <a:endParaRPr lang="en-US" dirty="0"/>
          </a:p>
          <a:p>
            <a:r>
              <a:rPr lang="en-US" dirty="0"/>
              <a:t>For the next 12 weeks, you are not just analysts—you are competitors in a high-stakes challenge where teamwork, skill, and strategy will determine the ultimate victors.</a:t>
            </a:r>
          </a:p>
          <a:p>
            <a:endParaRPr lang="en-US" dirty="0"/>
          </a:p>
          <a:p>
            <a:endParaRPr lang="en-US" dirty="0"/>
          </a:p>
          <a:p>
            <a:r>
              <a:rPr lang="en-US" dirty="0"/>
              <a:t>You’ll be divided into two teams, each battling for the top spot on the leaderboard. Points will be awarded for more than just completing tasks—you’ll need to engage, excel, and elevate your teammates to victory.</a:t>
            </a:r>
          </a:p>
          <a:p>
            <a:endParaRPr lang="en-US" dirty="0"/>
          </a:p>
        </p:txBody>
      </p:sp>
      <p:sp>
        <p:nvSpPr>
          <p:cNvPr id="4" name="Slide Number Placeholder 3"/>
          <p:cNvSpPr>
            <a:spLocks noGrp="1"/>
          </p:cNvSpPr>
          <p:nvPr>
            <p:ph type="sldNum" sz="quarter" idx="5"/>
          </p:nvPr>
        </p:nvSpPr>
        <p:spPr/>
        <p:txBody>
          <a:bodyPr/>
          <a:lstStyle/>
          <a:p>
            <a:fld id="{C66ECDB5-6607-E948-9A98-6CC3588328F7}" type="slidenum">
              <a:rPr lang="en-US" smtClean="0"/>
              <a:t>4</a:t>
            </a:fld>
            <a:endParaRPr lang="en-US"/>
          </a:p>
        </p:txBody>
      </p:sp>
    </p:spTree>
    <p:extLst>
      <p:ext uri="{BB962C8B-B14F-4D97-AF65-F5344CB8AC3E}">
        <p14:creationId xmlns:p14="http://schemas.microsoft.com/office/powerpoint/2010/main" val="33536276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04D65B-D018-E1F3-40B1-44DCD7B3C29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0DAEEE4-D685-DE5F-8832-8F0B81C4B51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CBE14F0-6B60-E6D4-FBC9-DCD174D6427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6286DAE-2988-275B-149D-3375453D0AC7}"/>
              </a:ext>
            </a:extLst>
          </p:cNvPr>
          <p:cNvSpPr>
            <a:spLocks noGrp="1"/>
          </p:cNvSpPr>
          <p:nvPr>
            <p:ph type="sldNum" sz="quarter" idx="5"/>
          </p:nvPr>
        </p:nvSpPr>
        <p:spPr/>
        <p:txBody>
          <a:bodyPr/>
          <a:lstStyle/>
          <a:p>
            <a:fld id="{C66ECDB5-6607-E948-9A98-6CC3588328F7}" type="slidenum">
              <a:rPr lang="en-US" smtClean="0"/>
              <a:t>6</a:t>
            </a:fld>
            <a:endParaRPr lang="en-US"/>
          </a:p>
        </p:txBody>
      </p:sp>
    </p:spTree>
    <p:extLst>
      <p:ext uri="{BB962C8B-B14F-4D97-AF65-F5344CB8AC3E}">
        <p14:creationId xmlns:p14="http://schemas.microsoft.com/office/powerpoint/2010/main" val="17983745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There may be times during the boot camp where you have self-doubt. You may come across module content that is more difficult for you or have difficulty assessing your understanding of a skill. These are the times when you can lean on your boot camp support! Review the bullets on the screen.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endParaRPr lang="en-US"/>
          </a:p>
        </p:txBody>
      </p:sp>
      <p:sp>
        <p:nvSpPr>
          <p:cNvPr id="4" name="Slide Number Placeholder 3"/>
          <p:cNvSpPr>
            <a:spLocks noGrp="1"/>
          </p:cNvSpPr>
          <p:nvPr>
            <p:ph type="sldNum" sz="quarter" idx="5"/>
          </p:nvPr>
        </p:nvSpPr>
        <p:spPr/>
        <p:txBody>
          <a:bodyPr/>
          <a:lstStyle/>
          <a:p>
            <a:fld id="{C66ECDB5-6607-E948-9A98-6CC3588328F7}" type="slidenum">
              <a:rPr lang="en-US" smtClean="0"/>
              <a:t>10</a:t>
            </a:fld>
            <a:endParaRPr lang="en-US"/>
          </a:p>
        </p:txBody>
      </p:sp>
    </p:spTree>
    <p:extLst>
      <p:ext uri="{BB962C8B-B14F-4D97-AF65-F5344CB8AC3E}">
        <p14:creationId xmlns:p14="http://schemas.microsoft.com/office/powerpoint/2010/main" val="19096057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66ECDB5-6607-E948-9A98-6CC3588328F7}" type="slidenum">
              <a:rPr lang="en-US" smtClean="0"/>
              <a:t>13</a:t>
            </a:fld>
            <a:endParaRPr lang="en-US"/>
          </a:p>
        </p:txBody>
      </p:sp>
    </p:spTree>
    <p:extLst>
      <p:ext uri="{BB962C8B-B14F-4D97-AF65-F5344CB8AC3E}">
        <p14:creationId xmlns:p14="http://schemas.microsoft.com/office/powerpoint/2010/main" val="33179583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a:solidFill>
                  <a:srgbClr val="002938"/>
                </a:solidFill>
                <a:effectLst/>
                <a:latin typeface="UnderstoodSans"/>
              </a:rPr>
              <a:t>In the boot camp, you will be learning lots of new skills. This is the first step in the beginning of a new career, and it won’t always be easy. Keeping a growth mindset throughout the program will help you succeed. Here are a few tips to maintaining a growth mindset. Talk through the 3 bullets on the screen. </a:t>
            </a:r>
          </a:p>
          <a:p>
            <a:endParaRPr lang="en-US" b="0" i="0">
              <a:solidFill>
                <a:srgbClr val="002938"/>
              </a:solidFill>
              <a:effectLst/>
              <a:latin typeface="UnderstoodSans"/>
            </a:endParaRPr>
          </a:p>
          <a:p>
            <a:r>
              <a:rPr lang="en-US" b="0" i="0">
                <a:solidFill>
                  <a:srgbClr val="002938"/>
                </a:solidFill>
                <a:effectLst/>
                <a:latin typeface="UnderstoodSans"/>
              </a:rPr>
              <a:t>Any questions about growth mindset?</a:t>
            </a:r>
          </a:p>
        </p:txBody>
      </p:sp>
      <p:sp>
        <p:nvSpPr>
          <p:cNvPr id="4" name="Slide Number Placeholder 3"/>
          <p:cNvSpPr>
            <a:spLocks noGrp="1"/>
          </p:cNvSpPr>
          <p:nvPr>
            <p:ph type="sldNum" sz="quarter" idx="5"/>
          </p:nvPr>
        </p:nvSpPr>
        <p:spPr/>
        <p:txBody>
          <a:bodyPr/>
          <a:lstStyle/>
          <a:p>
            <a:fld id="{C66ECDB5-6607-E948-9A98-6CC3588328F7}" type="slidenum">
              <a:rPr lang="en-US" smtClean="0"/>
              <a:t>16</a:t>
            </a:fld>
            <a:endParaRPr lang="en-US"/>
          </a:p>
        </p:txBody>
      </p:sp>
    </p:spTree>
    <p:extLst>
      <p:ext uri="{BB962C8B-B14F-4D97-AF65-F5344CB8AC3E}">
        <p14:creationId xmlns:p14="http://schemas.microsoft.com/office/powerpoint/2010/main" val="21625939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Highlight –</a:t>
            </a:r>
          </a:p>
          <a:p>
            <a:pPr marL="171450" indent="-171450">
              <a:buFont typeface="Arial" panose="020B0604020202020204" pitchFamily="34" charset="0"/>
              <a:buChar char="•"/>
            </a:pPr>
            <a:r>
              <a:rPr lang="en-US"/>
              <a:t>No OT or work in your previous role</a:t>
            </a:r>
          </a:p>
          <a:p>
            <a:pPr marL="171450" indent="-171450">
              <a:buFont typeface="Arial" panose="020B0604020202020204" pitchFamily="34" charset="0"/>
              <a:buChar char="•"/>
            </a:pPr>
            <a:r>
              <a:rPr lang="en-US"/>
              <a:t>There may be OT from the boot camp perspective, but we will play that by ear based on need</a:t>
            </a:r>
          </a:p>
        </p:txBody>
      </p:sp>
      <p:sp>
        <p:nvSpPr>
          <p:cNvPr id="4" name="Slide Number Placeholder 3"/>
          <p:cNvSpPr>
            <a:spLocks noGrp="1"/>
          </p:cNvSpPr>
          <p:nvPr>
            <p:ph type="sldNum" sz="quarter" idx="5"/>
          </p:nvPr>
        </p:nvSpPr>
        <p:spPr/>
        <p:txBody>
          <a:bodyPr/>
          <a:lstStyle/>
          <a:p>
            <a:fld id="{C66ECDB5-6607-E948-9A98-6CC3588328F7}" type="slidenum">
              <a:rPr lang="en-US" smtClean="0"/>
              <a:t>18</a:t>
            </a:fld>
            <a:endParaRPr lang="en-US"/>
          </a:p>
        </p:txBody>
      </p:sp>
    </p:spTree>
    <p:extLst>
      <p:ext uri="{BB962C8B-B14F-4D97-AF65-F5344CB8AC3E}">
        <p14:creationId xmlns:p14="http://schemas.microsoft.com/office/powerpoint/2010/main" val="179311399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Programmer Title Slide  2">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90F602E9-D809-4E4E-920B-34E714FB9ADB}"/>
              </a:ext>
            </a:extLst>
          </p:cNvPr>
          <p:cNvPicPr>
            <a:picLocks noChangeAspect="1"/>
          </p:cNvPicPr>
          <p:nvPr userDrawn="1"/>
        </p:nvPicPr>
        <p:blipFill>
          <a:blip r:embed="rId2"/>
          <a:srcRect/>
          <a:stretch/>
        </p:blipFill>
        <p:spPr>
          <a:xfrm>
            <a:off x="8455" y="0"/>
            <a:ext cx="12175090" cy="6858000"/>
          </a:xfrm>
          <a:prstGeom prst="rect">
            <a:avLst/>
          </a:prstGeom>
        </p:spPr>
      </p:pic>
      <p:sp>
        <p:nvSpPr>
          <p:cNvPr id="2" name="Title 1">
            <a:extLst>
              <a:ext uri="{FF2B5EF4-FFF2-40B4-BE49-F238E27FC236}">
                <a16:creationId xmlns:a16="http://schemas.microsoft.com/office/drawing/2014/main" id="{5281962C-4BF6-BF42-8E62-73551FAB5467}"/>
              </a:ext>
            </a:extLst>
          </p:cNvPr>
          <p:cNvSpPr>
            <a:spLocks noGrp="1"/>
          </p:cNvSpPr>
          <p:nvPr>
            <p:ph type="ctrTitle" hasCustomPrompt="1"/>
          </p:nvPr>
        </p:nvSpPr>
        <p:spPr>
          <a:xfrm>
            <a:off x="1524000" y="1122363"/>
            <a:ext cx="9144000" cy="2387600"/>
          </a:xfrm>
        </p:spPr>
        <p:txBody>
          <a:bodyPr anchor="b">
            <a:normAutofit/>
          </a:bodyPr>
          <a:lstStyle>
            <a:lvl1pPr algn="ctr">
              <a:defRPr sz="480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5C9079B9-3AB4-5F4A-AAEC-A12E21D40F52}"/>
              </a:ext>
            </a:extLst>
          </p:cNvPr>
          <p:cNvSpPr>
            <a:spLocks noGrp="1"/>
          </p:cNvSpPr>
          <p:nvPr>
            <p:ph type="subTitle" idx="1"/>
          </p:nvPr>
        </p:nvSpPr>
        <p:spPr>
          <a:xfrm>
            <a:off x="1524000" y="3602038"/>
            <a:ext cx="9144000" cy="1655762"/>
          </a:xfrm>
        </p:spPr>
        <p:txBody>
          <a:bodyPr/>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15153383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Programmer Content Plain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7A44B62-8A28-0040-A9FD-6A5E023DE280}"/>
              </a:ext>
            </a:extLst>
          </p:cNvPr>
          <p:cNvPicPr>
            <a:picLocks noChangeAspect="1"/>
          </p:cNvPicPr>
          <p:nvPr userDrawn="1"/>
        </p:nvPicPr>
        <p:blipFill>
          <a:blip r:embed="rId2"/>
          <a:srcRect/>
          <a:stretch/>
        </p:blipFill>
        <p:spPr>
          <a:xfrm>
            <a:off x="8455" y="0"/>
            <a:ext cx="12175090" cy="6858000"/>
          </a:xfrm>
          <a:prstGeom prst="rect">
            <a:avLst/>
          </a:prstGeom>
        </p:spPr>
      </p:pic>
      <p:sp>
        <p:nvSpPr>
          <p:cNvPr id="2" name="Title 1">
            <a:extLst>
              <a:ext uri="{FF2B5EF4-FFF2-40B4-BE49-F238E27FC236}">
                <a16:creationId xmlns:a16="http://schemas.microsoft.com/office/drawing/2014/main" id="{AE669422-7526-4246-AE56-69D685157CD7}"/>
              </a:ext>
            </a:extLst>
          </p:cNvPr>
          <p:cNvSpPr>
            <a:spLocks noGrp="1"/>
          </p:cNvSpPr>
          <p:nvPr>
            <p:ph type="title" hasCustomPrompt="1"/>
          </p:nvPr>
        </p:nvSpPr>
        <p:spPr>
          <a:xfrm>
            <a:off x="838200" y="1"/>
            <a:ext cx="10515600" cy="779317"/>
          </a:xfrm>
        </p:spPr>
        <p:txBody>
          <a:bodyPr>
            <a:normAutofit/>
          </a:bodyPr>
          <a:lstStyle>
            <a:lvl1pPr>
              <a:defRPr sz="3200">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333BB562-4F5B-6E4C-94E4-B6FBD192D6DA}"/>
              </a:ext>
            </a:extLst>
          </p:cNvPr>
          <p:cNvSpPr>
            <a:spLocks noGrp="1"/>
          </p:cNvSpPr>
          <p:nvPr>
            <p:ph idx="1"/>
          </p:nvPr>
        </p:nvSpPr>
        <p:spPr>
          <a:xfrm>
            <a:off x="838200" y="1825625"/>
            <a:ext cx="10515600" cy="385820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866557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Programmer Content Pattern 1">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7A44B62-8A28-0040-A9FD-6A5E023DE280}"/>
              </a:ext>
            </a:extLst>
          </p:cNvPr>
          <p:cNvPicPr>
            <a:picLocks noChangeAspect="1"/>
          </p:cNvPicPr>
          <p:nvPr userDrawn="1"/>
        </p:nvPicPr>
        <p:blipFill>
          <a:blip r:embed="rId2"/>
          <a:srcRect/>
          <a:stretch/>
        </p:blipFill>
        <p:spPr>
          <a:xfrm>
            <a:off x="8455" y="0"/>
            <a:ext cx="12175090" cy="6858000"/>
          </a:xfrm>
          <a:prstGeom prst="rect">
            <a:avLst/>
          </a:prstGeom>
        </p:spPr>
      </p:pic>
      <p:sp>
        <p:nvSpPr>
          <p:cNvPr id="2" name="Title 1">
            <a:extLst>
              <a:ext uri="{FF2B5EF4-FFF2-40B4-BE49-F238E27FC236}">
                <a16:creationId xmlns:a16="http://schemas.microsoft.com/office/drawing/2014/main" id="{AE669422-7526-4246-AE56-69D685157CD7}"/>
              </a:ext>
            </a:extLst>
          </p:cNvPr>
          <p:cNvSpPr>
            <a:spLocks noGrp="1"/>
          </p:cNvSpPr>
          <p:nvPr>
            <p:ph type="title" hasCustomPrompt="1"/>
          </p:nvPr>
        </p:nvSpPr>
        <p:spPr>
          <a:xfrm>
            <a:off x="838200" y="1"/>
            <a:ext cx="10515600" cy="779317"/>
          </a:xfrm>
        </p:spPr>
        <p:txBody>
          <a:bodyPr>
            <a:normAutofit/>
          </a:bodyPr>
          <a:lstStyle>
            <a:lvl1pPr>
              <a:defRPr sz="3200">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333BB562-4F5B-6E4C-94E4-B6FBD192D6DA}"/>
              </a:ext>
            </a:extLst>
          </p:cNvPr>
          <p:cNvSpPr>
            <a:spLocks noGrp="1"/>
          </p:cNvSpPr>
          <p:nvPr>
            <p:ph idx="1"/>
          </p:nvPr>
        </p:nvSpPr>
        <p:spPr>
          <a:xfrm>
            <a:off x="838200" y="1825625"/>
            <a:ext cx="10515600" cy="385820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647734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Programmer Content Pattern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7A44B62-8A28-0040-A9FD-6A5E023DE280}"/>
              </a:ext>
            </a:extLst>
          </p:cNvPr>
          <p:cNvPicPr>
            <a:picLocks noChangeAspect="1"/>
          </p:cNvPicPr>
          <p:nvPr userDrawn="1"/>
        </p:nvPicPr>
        <p:blipFill>
          <a:blip r:embed="rId2"/>
          <a:srcRect/>
          <a:stretch/>
        </p:blipFill>
        <p:spPr>
          <a:xfrm>
            <a:off x="8455" y="0"/>
            <a:ext cx="12175090" cy="6858000"/>
          </a:xfrm>
          <a:prstGeom prst="rect">
            <a:avLst/>
          </a:prstGeom>
        </p:spPr>
      </p:pic>
      <p:sp>
        <p:nvSpPr>
          <p:cNvPr id="2" name="Title 1">
            <a:extLst>
              <a:ext uri="{FF2B5EF4-FFF2-40B4-BE49-F238E27FC236}">
                <a16:creationId xmlns:a16="http://schemas.microsoft.com/office/drawing/2014/main" id="{AE669422-7526-4246-AE56-69D685157CD7}"/>
              </a:ext>
            </a:extLst>
          </p:cNvPr>
          <p:cNvSpPr>
            <a:spLocks noGrp="1"/>
          </p:cNvSpPr>
          <p:nvPr>
            <p:ph type="title" hasCustomPrompt="1"/>
          </p:nvPr>
        </p:nvSpPr>
        <p:spPr>
          <a:xfrm>
            <a:off x="838200" y="1"/>
            <a:ext cx="10515600" cy="779317"/>
          </a:xfrm>
        </p:spPr>
        <p:txBody>
          <a:bodyPr>
            <a:normAutofit/>
          </a:bodyPr>
          <a:lstStyle>
            <a:lvl1pPr>
              <a:defRPr sz="3200">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333BB562-4F5B-6E4C-94E4-B6FBD192D6DA}"/>
              </a:ext>
            </a:extLst>
          </p:cNvPr>
          <p:cNvSpPr>
            <a:spLocks noGrp="1"/>
          </p:cNvSpPr>
          <p:nvPr>
            <p:ph idx="1"/>
          </p:nvPr>
        </p:nvSpPr>
        <p:spPr>
          <a:xfrm>
            <a:off x="838200" y="1825625"/>
            <a:ext cx="10515600" cy="38062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553000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Programmer Content Plain 1">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7A44B62-8A28-0040-A9FD-6A5E023DE280}"/>
              </a:ext>
            </a:extLst>
          </p:cNvPr>
          <p:cNvPicPr>
            <a:picLocks noChangeAspect="1"/>
          </p:cNvPicPr>
          <p:nvPr userDrawn="1"/>
        </p:nvPicPr>
        <p:blipFill>
          <a:blip r:embed="rId2"/>
          <a:srcRect/>
          <a:stretch/>
        </p:blipFill>
        <p:spPr>
          <a:xfrm>
            <a:off x="8455" y="0"/>
            <a:ext cx="12175090" cy="6858000"/>
          </a:xfrm>
          <a:prstGeom prst="rect">
            <a:avLst/>
          </a:prstGeom>
        </p:spPr>
      </p:pic>
      <p:sp>
        <p:nvSpPr>
          <p:cNvPr id="2" name="Title 1">
            <a:extLst>
              <a:ext uri="{FF2B5EF4-FFF2-40B4-BE49-F238E27FC236}">
                <a16:creationId xmlns:a16="http://schemas.microsoft.com/office/drawing/2014/main" id="{AE669422-7526-4246-AE56-69D685157CD7}"/>
              </a:ext>
            </a:extLst>
          </p:cNvPr>
          <p:cNvSpPr>
            <a:spLocks noGrp="1"/>
          </p:cNvSpPr>
          <p:nvPr>
            <p:ph type="title" hasCustomPrompt="1"/>
          </p:nvPr>
        </p:nvSpPr>
        <p:spPr>
          <a:xfrm>
            <a:off x="838200" y="1"/>
            <a:ext cx="10515600" cy="779317"/>
          </a:xfrm>
        </p:spPr>
        <p:txBody>
          <a:bodyPr>
            <a:normAutofit/>
          </a:bodyPr>
          <a:lstStyle>
            <a:lvl1pPr>
              <a:defRPr sz="3200">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333BB562-4F5B-6E4C-94E4-B6FBD192D6DA}"/>
              </a:ext>
            </a:extLst>
          </p:cNvPr>
          <p:cNvSpPr>
            <a:spLocks noGrp="1"/>
          </p:cNvSpPr>
          <p:nvPr>
            <p:ph idx="1"/>
          </p:nvPr>
        </p:nvSpPr>
        <p:spPr>
          <a:xfrm>
            <a:off x="838200" y="1825625"/>
            <a:ext cx="10515600" cy="37958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049415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Programmer Title Slide 1">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90F602E9-D809-4E4E-920B-34E714FB9ADB}"/>
              </a:ext>
            </a:extLst>
          </p:cNvPr>
          <p:cNvPicPr>
            <a:picLocks noChangeAspect="1"/>
          </p:cNvPicPr>
          <p:nvPr userDrawn="1"/>
        </p:nvPicPr>
        <p:blipFill>
          <a:blip r:embed="rId2"/>
          <a:srcRect/>
          <a:stretch/>
        </p:blipFill>
        <p:spPr>
          <a:xfrm>
            <a:off x="8455" y="0"/>
            <a:ext cx="12175090" cy="6858000"/>
          </a:xfrm>
          <a:prstGeom prst="rect">
            <a:avLst/>
          </a:prstGeom>
        </p:spPr>
      </p:pic>
      <p:sp>
        <p:nvSpPr>
          <p:cNvPr id="2" name="Title 1">
            <a:extLst>
              <a:ext uri="{FF2B5EF4-FFF2-40B4-BE49-F238E27FC236}">
                <a16:creationId xmlns:a16="http://schemas.microsoft.com/office/drawing/2014/main" id="{5281962C-4BF6-BF42-8E62-73551FAB5467}"/>
              </a:ext>
            </a:extLst>
          </p:cNvPr>
          <p:cNvSpPr>
            <a:spLocks noGrp="1"/>
          </p:cNvSpPr>
          <p:nvPr>
            <p:ph type="ctrTitle" hasCustomPrompt="1"/>
          </p:nvPr>
        </p:nvSpPr>
        <p:spPr>
          <a:xfrm>
            <a:off x="1524000" y="1122363"/>
            <a:ext cx="9144000" cy="2387600"/>
          </a:xfrm>
        </p:spPr>
        <p:txBody>
          <a:bodyPr anchor="b">
            <a:normAutofit/>
          </a:bodyPr>
          <a:lstStyle>
            <a:lvl1pPr algn="ctr">
              <a:defRPr sz="480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5C9079B9-3AB4-5F4A-AAEC-A12E21D40F52}"/>
              </a:ext>
            </a:extLst>
          </p:cNvPr>
          <p:cNvSpPr>
            <a:spLocks noGrp="1"/>
          </p:cNvSpPr>
          <p:nvPr>
            <p:ph type="subTitle" idx="1"/>
          </p:nvPr>
        </p:nvSpPr>
        <p:spPr>
          <a:xfrm>
            <a:off x="1524000" y="3602038"/>
            <a:ext cx="9144000" cy="1655762"/>
          </a:xfrm>
        </p:spPr>
        <p:txBody>
          <a:bodyPr/>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325825772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406DD34-3FE0-454A-9D05-58AC9E6E599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916EB66-055D-E843-912F-0D7C3646F43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59090513"/>
      </p:ext>
    </p:extLst>
  </p:cSld>
  <p:clrMap bg1="lt1" tx1="dk1" bg2="lt2" tx2="dk2" accent1="accent1" accent2="accent2" accent3="accent3" accent4="accent4" accent5="accent5" accent6="accent6" hlink="hlink" folHlink="folHlink"/>
  <p:sldLayoutIdLst>
    <p:sldLayoutId id="2147483667" r:id="rId1"/>
    <p:sldLayoutId id="2147483669" r:id="rId2"/>
    <p:sldLayoutId id="2147483671" r:id="rId3"/>
    <p:sldLayoutId id="2147483668" r:id="rId4"/>
    <p:sldLayoutId id="2147483670" r:id="rId5"/>
    <p:sldLayoutId id="2147483666" r:id="rId6"/>
  </p:sldLayoutIdLst>
  <p:txStyles>
    <p:titleStyle>
      <a:lvl1pPr algn="ctr" defTabSz="914400" rtl="0" eaLnBrk="1" latinLnBrk="0" hangingPunct="1">
        <a:lnSpc>
          <a:spcPct val="90000"/>
        </a:lnSpc>
        <a:spcBef>
          <a:spcPct val="0"/>
        </a:spcBef>
        <a:buNone/>
        <a:defRPr sz="3600" b="1" i="0" kern="1200" spc="3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Clr>
          <a:schemeClr val="accent6"/>
        </a:buClr>
        <a:buFont typeface="Arial" panose="020B0604020202020204" pitchFamily="34" charset="0"/>
        <a:buChar char="•"/>
        <a:defRPr sz="2400" b="0" i="0" kern="1200">
          <a:solidFill>
            <a:schemeClr val="bg2">
              <a:lumMod val="25000"/>
            </a:schemeClr>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Clr>
          <a:schemeClr val="accent6"/>
        </a:buClr>
        <a:buFont typeface="Arial" panose="020B0604020202020204" pitchFamily="34" charset="0"/>
        <a:buChar char="•"/>
        <a:defRPr sz="2000" b="0" i="0" kern="1200">
          <a:solidFill>
            <a:schemeClr val="bg2">
              <a:lumMod val="25000"/>
            </a:schemeClr>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Clr>
          <a:schemeClr val="accent6"/>
        </a:buClr>
        <a:buFont typeface="Arial" panose="020B0604020202020204" pitchFamily="34" charset="0"/>
        <a:buChar char="•"/>
        <a:defRPr sz="1800" b="0" i="0" kern="1200">
          <a:solidFill>
            <a:schemeClr val="bg2">
              <a:lumMod val="25000"/>
            </a:schemeClr>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Clr>
          <a:schemeClr val="accent6"/>
        </a:buClr>
        <a:buFont typeface="Arial" panose="020B0604020202020204" pitchFamily="34" charset="0"/>
        <a:buChar char="•"/>
        <a:defRPr sz="1600" b="0" i="0" kern="1200">
          <a:solidFill>
            <a:schemeClr val="bg2">
              <a:lumMod val="25000"/>
            </a:schemeClr>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Clr>
          <a:schemeClr val="accent6"/>
        </a:buClr>
        <a:buFont typeface="Arial" panose="020B0604020202020204" pitchFamily="34" charset="0"/>
        <a:buChar char="•"/>
        <a:defRPr sz="1400" b="0" i="0" kern="1200">
          <a:solidFill>
            <a:schemeClr val="bg2">
              <a:lumMod val="25000"/>
            </a:schemeClr>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0.svg"/><Relationship Id="rId7" Type="http://schemas.openxmlformats.org/officeDocument/2006/relationships/image" Target="../media/image14.svg"/><Relationship Id="rId2" Type="http://schemas.openxmlformats.org/officeDocument/2006/relationships/image" Target="../media/image9.png"/><Relationship Id="rId1" Type="http://schemas.openxmlformats.org/officeDocument/2006/relationships/slideLayout" Target="../slideLayouts/slideLayout3.xml"/><Relationship Id="rId6" Type="http://schemas.openxmlformats.org/officeDocument/2006/relationships/image" Target="../media/image13.png"/><Relationship Id="rId5" Type="http://schemas.openxmlformats.org/officeDocument/2006/relationships/image" Target="../media/image12.svg"/><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image" Target="../media/image16.svg"/><Relationship Id="rId5" Type="http://schemas.openxmlformats.org/officeDocument/2006/relationships/image" Target="../media/image11.png"/><Relationship Id="rId4" Type="http://schemas.openxmlformats.org/officeDocument/2006/relationships/image" Target="../media/image10.sv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36921E-0626-524C-9F9E-124880976282}"/>
              </a:ext>
            </a:extLst>
          </p:cNvPr>
          <p:cNvSpPr>
            <a:spLocks noGrp="1"/>
          </p:cNvSpPr>
          <p:nvPr>
            <p:ph type="ctrTitle"/>
          </p:nvPr>
        </p:nvSpPr>
        <p:spPr/>
        <p:txBody>
          <a:bodyPr/>
          <a:lstStyle/>
          <a:p>
            <a:r>
              <a:rPr lang="en-US"/>
              <a:t>ANALYST BOOT CAMP</a:t>
            </a:r>
          </a:p>
        </p:txBody>
      </p:sp>
      <p:sp>
        <p:nvSpPr>
          <p:cNvPr id="3" name="Subtitle 2">
            <a:extLst>
              <a:ext uri="{FF2B5EF4-FFF2-40B4-BE49-F238E27FC236}">
                <a16:creationId xmlns:a16="http://schemas.microsoft.com/office/drawing/2014/main" id="{0EB45F57-B8DB-4A46-843C-17837FAA8BB8}"/>
              </a:ext>
            </a:extLst>
          </p:cNvPr>
          <p:cNvSpPr>
            <a:spLocks noGrp="1"/>
          </p:cNvSpPr>
          <p:nvPr>
            <p:ph type="subTitle" idx="1"/>
          </p:nvPr>
        </p:nvSpPr>
        <p:spPr/>
        <p:txBody>
          <a:bodyPr/>
          <a:lstStyle/>
          <a:p>
            <a:r>
              <a:rPr lang="en-US"/>
              <a:t>ORIENTATION</a:t>
            </a:r>
          </a:p>
        </p:txBody>
      </p:sp>
    </p:spTree>
    <p:extLst>
      <p:ext uri="{BB962C8B-B14F-4D97-AF65-F5344CB8AC3E}">
        <p14:creationId xmlns:p14="http://schemas.microsoft.com/office/powerpoint/2010/main" val="21069932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4322E9-649F-1342-AC2F-F7F0418DF2A3}"/>
              </a:ext>
            </a:extLst>
          </p:cNvPr>
          <p:cNvSpPr>
            <a:spLocks noGrp="1"/>
          </p:cNvSpPr>
          <p:nvPr>
            <p:ph type="title"/>
          </p:nvPr>
        </p:nvSpPr>
        <p:spPr/>
        <p:txBody>
          <a:bodyPr/>
          <a:lstStyle/>
          <a:p>
            <a:r>
              <a:rPr lang="en-US"/>
              <a:t>BOOT CAMP SUPPORT</a:t>
            </a:r>
          </a:p>
        </p:txBody>
      </p:sp>
      <p:sp>
        <p:nvSpPr>
          <p:cNvPr id="3" name="Content Placeholder 2">
            <a:extLst>
              <a:ext uri="{FF2B5EF4-FFF2-40B4-BE49-F238E27FC236}">
                <a16:creationId xmlns:a16="http://schemas.microsoft.com/office/drawing/2014/main" id="{01BE852E-75ED-5248-9B1F-9A352408A5EB}"/>
              </a:ext>
            </a:extLst>
          </p:cNvPr>
          <p:cNvSpPr>
            <a:spLocks noGrp="1"/>
          </p:cNvSpPr>
          <p:nvPr>
            <p:ph idx="1"/>
          </p:nvPr>
        </p:nvSpPr>
        <p:spPr>
          <a:xfrm>
            <a:off x="-173019" y="2145179"/>
            <a:ext cx="10515600" cy="3806248"/>
          </a:xfrm>
        </p:spPr>
        <p:txBody>
          <a:bodyPr>
            <a:normAutofit/>
          </a:bodyPr>
          <a:lstStyle/>
          <a:p>
            <a:pPr marL="457200" lvl="1" indent="0">
              <a:buNone/>
            </a:pPr>
            <a:r>
              <a:rPr lang="en-US" sz="2400" b="1">
                <a:solidFill>
                  <a:srgbClr val="05A2B2"/>
                </a:solidFill>
              </a:rPr>
              <a:t>Lean on your cohort:</a:t>
            </a:r>
          </a:p>
          <a:p>
            <a:pPr lvl="1"/>
            <a:r>
              <a:rPr lang="en-US" sz="2400"/>
              <a:t>Share your feelings, you are not alone</a:t>
            </a:r>
          </a:p>
          <a:p>
            <a:pPr lvl="1"/>
            <a:r>
              <a:rPr lang="en-US" sz="2400"/>
              <a:t>Stop comparing and start collaborating</a:t>
            </a:r>
          </a:p>
          <a:p>
            <a:pPr lvl="1"/>
            <a:r>
              <a:rPr lang="en-US" sz="2400"/>
              <a:t>Look back while moving ahead</a:t>
            </a:r>
          </a:p>
          <a:p>
            <a:pPr lvl="1"/>
            <a:r>
              <a:rPr lang="en-US" sz="2400"/>
              <a:t>Focus on problem decomposition</a:t>
            </a:r>
          </a:p>
          <a:p>
            <a:endParaRPr lang="en-US"/>
          </a:p>
        </p:txBody>
      </p:sp>
      <p:pic>
        <p:nvPicPr>
          <p:cNvPr id="5" name="Picture 4" descr="A person writing on a computer&#10;&#10;Description automatically generated with low confidence">
            <a:extLst>
              <a:ext uri="{FF2B5EF4-FFF2-40B4-BE49-F238E27FC236}">
                <a16:creationId xmlns:a16="http://schemas.microsoft.com/office/drawing/2014/main" id="{1DE15556-2FB6-46B6-A32D-03CF6D038842}"/>
              </a:ext>
            </a:extLst>
          </p:cNvPr>
          <p:cNvPicPr>
            <a:picLocks noChangeAspect="1"/>
          </p:cNvPicPr>
          <p:nvPr/>
        </p:nvPicPr>
        <p:blipFill>
          <a:blip r:embed="rId3"/>
          <a:stretch>
            <a:fillRect/>
          </a:stretch>
        </p:blipFill>
        <p:spPr>
          <a:xfrm>
            <a:off x="6148816" y="1418933"/>
            <a:ext cx="6043184" cy="4020134"/>
          </a:xfrm>
          <a:prstGeom prst="rect">
            <a:avLst/>
          </a:prstGeom>
        </p:spPr>
      </p:pic>
    </p:spTree>
    <p:extLst>
      <p:ext uri="{BB962C8B-B14F-4D97-AF65-F5344CB8AC3E}">
        <p14:creationId xmlns:p14="http://schemas.microsoft.com/office/powerpoint/2010/main" val="40355752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D007B-64F0-4948-A4AD-DCED3E967F15}"/>
              </a:ext>
            </a:extLst>
          </p:cNvPr>
          <p:cNvSpPr>
            <a:spLocks noGrp="1"/>
          </p:cNvSpPr>
          <p:nvPr>
            <p:ph type="title"/>
          </p:nvPr>
        </p:nvSpPr>
        <p:spPr/>
        <p:txBody>
          <a:bodyPr/>
          <a:lstStyle/>
          <a:p>
            <a:r>
              <a:rPr lang="en-US"/>
              <a:t>MEMORIZATION IS NOT A GOAL</a:t>
            </a:r>
          </a:p>
        </p:txBody>
      </p:sp>
      <p:sp>
        <p:nvSpPr>
          <p:cNvPr id="3" name="Content Placeholder 2">
            <a:extLst>
              <a:ext uri="{FF2B5EF4-FFF2-40B4-BE49-F238E27FC236}">
                <a16:creationId xmlns:a16="http://schemas.microsoft.com/office/drawing/2014/main" id="{5D7DE7B0-EF20-C64D-9408-9563BFE80507}"/>
              </a:ext>
            </a:extLst>
          </p:cNvPr>
          <p:cNvSpPr>
            <a:spLocks noGrp="1"/>
          </p:cNvSpPr>
          <p:nvPr>
            <p:ph idx="1"/>
          </p:nvPr>
        </p:nvSpPr>
        <p:spPr>
          <a:xfrm>
            <a:off x="2626211" y="1499899"/>
            <a:ext cx="6507032" cy="3858202"/>
          </a:xfrm>
        </p:spPr>
        <p:txBody>
          <a:bodyPr>
            <a:normAutofit/>
          </a:bodyPr>
          <a:lstStyle/>
          <a:p>
            <a:r>
              <a:rPr lang="en-US" sz="1800"/>
              <a:t>You will be learning new tools and languages (like SQL).</a:t>
            </a:r>
            <a:br>
              <a:rPr lang="en-US" sz="1800"/>
            </a:br>
            <a:r>
              <a:rPr lang="en-US" sz="1800"/>
              <a:t>You are not expected to memorize.</a:t>
            </a:r>
          </a:p>
          <a:p>
            <a:endParaRPr lang="en-US" sz="1800"/>
          </a:p>
          <a:p>
            <a:r>
              <a:rPr lang="en-US" sz="1800"/>
              <a:t>Oftentimes gaining knowledge in analytics serves to make you more aware of all the things you do not know!</a:t>
            </a:r>
          </a:p>
          <a:p>
            <a:endParaRPr lang="en-US" sz="1800"/>
          </a:p>
          <a:p>
            <a:r>
              <a:rPr lang="en-US" sz="1800"/>
              <a:t>Intellectual curiosity, patience, and persistence are more important than “raw brainpower”.</a:t>
            </a:r>
          </a:p>
          <a:p>
            <a:endParaRPr lang="en-US" sz="1800"/>
          </a:p>
          <a:p>
            <a:r>
              <a:rPr lang="en-US" sz="1800"/>
              <a:t>All analysts look things up. Being able to find what you need when you need it is a huge benefit. </a:t>
            </a:r>
          </a:p>
        </p:txBody>
      </p:sp>
    </p:spTree>
    <p:extLst>
      <p:ext uri="{BB962C8B-B14F-4D97-AF65-F5344CB8AC3E}">
        <p14:creationId xmlns:p14="http://schemas.microsoft.com/office/powerpoint/2010/main" val="21739795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E7A4D2-E056-2C4D-A06F-0A46CE70E3D5}"/>
              </a:ext>
            </a:extLst>
          </p:cNvPr>
          <p:cNvSpPr>
            <a:spLocks noGrp="1"/>
          </p:cNvSpPr>
          <p:nvPr>
            <p:ph type="title"/>
          </p:nvPr>
        </p:nvSpPr>
        <p:spPr/>
        <p:txBody>
          <a:bodyPr/>
          <a:lstStyle/>
          <a:p>
            <a:r>
              <a:rPr lang="en-US"/>
              <a:t>COMMUNICATION IS KEY</a:t>
            </a:r>
          </a:p>
        </p:txBody>
      </p:sp>
      <p:sp>
        <p:nvSpPr>
          <p:cNvPr id="3" name="Content Placeholder 2">
            <a:extLst>
              <a:ext uri="{FF2B5EF4-FFF2-40B4-BE49-F238E27FC236}">
                <a16:creationId xmlns:a16="http://schemas.microsoft.com/office/drawing/2014/main" id="{E001CFF2-F709-4145-B9AF-F2802EFB9C4E}"/>
              </a:ext>
            </a:extLst>
          </p:cNvPr>
          <p:cNvSpPr>
            <a:spLocks noGrp="1"/>
          </p:cNvSpPr>
          <p:nvPr>
            <p:ph idx="1"/>
          </p:nvPr>
        </p:nvSpPr>
        <p:spPr/>
        <p:txBody>
          <a:bodyPr/>
          <a:lstStyle/>
          <a:p>
            <a:r>
              <a:rPr lang="en-US"/>
              <a:t>Bulleted</a:t>
            </a:r>
          </a:p>
          <a:p>
            <a:r>
              <a:rPr lang="en-US"/>
              <a:t>List </a:t>
            </a:r>
          </a:p>
          <a:p>
            <a:r>
              <a:rPr lang="en-US"/>
              <a:t>Of</a:t>
            </a:r>
          </a:p>
          <a:p>
            <a:r>
              <a:rPr lang="en-US"/>
              <a:t>Information</a:t>
            </a:r>
          </a:p>
          <a:p>
            <a:endParaRPr lang="en-US"/>
          </a:p>
        </p:txBody>
      </p:sp>
      <p:pic>
        <p:nvPicPr>
          <p:cNvPr id="5" name="Picture 4" descr="A person working on the computer&#10;&#10;Description automatically generated with medium confidence">
            <a:extLst>
              <a:ext uri="{FF2B5EF4-FFF2-40B4-BE49-F238E27FC236}">
                <a16:creationId xmlns:a16="http://schemas.microsoft.com/office/drawing/2014/main" id="{63256785-24C8-47D0-9323-A5FDC4327701}"/>
              </a:ext>
            </a:extLst>
          </p:cNvPr>
          <p:cNvPicPr>
            <a:picLocks noChangeAspect="1"/>
          </p:cNvPicPr>
          <p:nvPr/>
        </p:nvPicPr>
        <p:blipFill>
          <a:blip r:embed="rId2"/>
          <a:stretch>
            <a:fillRect/>
          </a:stretch>
        </p:blipFill>
        <p:spPr>
          <a:xfrm>
            <a:off x="118358" y="1382431"/>
            <a:ext cx="6115026" cy="3858202"/>
          </a:xfrm>
          <a:prstGeom prst="rect">
            <a:avLst/>
          </a:prstGeom>
        </p:spPr>
      </p:pic>
      <p:sp>
        <p:nvSpPr>
          <p:cNvPr id="6" name="Content Placeholder 4">
            <a:extLst>
              <a:ext uri="{FF2B5EF4-FFF2-40B4-BE49-F238E27FC236}">
                <a16:creationId xmlns:a16="http://schemas.microsoft.com/office/drawing/2014/main" id="{40BB57CA-BA88-494E-9068-CDFF9AF0DAFC}"/>
              </a:ext>
            </a:extLst>
          </p:cNvPr>
          <p:cNvSpPr txBox="1">
            <a:spLocks/>
          </p:cNvSpPr>
          <p:nvPr/>
        </p:nvSpPr>
        <p:spPr>
          <a:xfrm>
            <a:off x="6715951" y="1382431"/>
            <a:ext cx="5347830" cy="452658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Clr>
                <a:schemeClr val="accent6"/>
              </a:buClr>
              <a:buFont typeface="Arial" panose="020B0604020202020204" pitchFamily="34" charset="0"/>
              <a:buChar char="•"/>
              <a:defRPr sz="2400" b="0" i="0" kern="1200">
                <a:solidFill>
                  <a:schemeClr val="bg2">
                    <a:lumMod val="25000"/>
                  </a:schemeClr>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Clr>
                <a:schemeClr val="accent6"/>
              </a:buClr>
              <a:buFont typeface="Arial" panose="020B0604020202020204" pitchFamily="34" charset="0"/>
              <a:buChar char="•"/>
              <a:defRPr sz="2000" b="0" i="0" kern="1200">
                <a:solidFill>
                  <a:schemeClr val="bg2">
                    <a:lumMod val="25000"/>
                  </a:schemeClr>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Clr>
                <a:schemeClr val="accent6"/>
              </a:buClr>
              <a:buFont typeface="Arial" panose="020B0604020202020204" pitchFamily="34" charset="0"/>
              <a:buChar char="•"/>
              <a:defRPr sz="1800" b="0" i="0" kern="1200">
                <a:solidFill>
                  <a:schemeClr val="bg2">
                    <a:lumMod val="25000"/>
                  </a:schemeClr>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Clr>
                <a:schemeClr val="accent6"/>
              </a:buClr>
              <a:buFont typeface="Arial" panose="020B0604020202020204" pitchFamily="34" charset="0"/>
              <a:buChar char="•"/>
              <a:defRPr sz="1600" b="0" i="0" kern="1200">
                <a:solidFill>
                  <a:schemeClr val="bg2">
                    <a:lumMod val="25000"/>
                  </a:schemeClr>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Clr>
                <a:schemeClr val="accent6"/>
              </a:buClr>
              <a:buFont typeface="Arial" panose="020B0604020202020204" pitchFamily="34" charset="0"/>
              <a:buChar char="•"/>
              <a:defRPr sz="1400" b="0" i="0" kern="1200">
                <a:solidFill>
                  <a:schemeClr val="bg2">
                    <a:lumMod val="25000"/>
                  </a:schemeClr>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600" b="1">
                <a:solidFill>
                  <a:schemeClr val="tx2"/>
                </a:solidFill>
              </a:rPr>
              <a:t>Learners who form peer and study groups perform significantly better than learners who go it alone. </a:t>
            </a:r>
          </a:p>
          <a:p>
            <a:pPr marL="742950" lvl="1" indent="-285750"/>
            <a:r>
              <a:rPr lang="en-US" sz="1600"/>
              <a:t>Never be afraid to ask for help or clarification.</a:t>
            </a:r>
          </a:p>
          <a:p>
            <a:pPr marL="742950" lvl="1" indent="-285750"/>
            <a:r>
              <a:rPr lang="en-US" sz="1600"/>
              <a:t>Recognize that shyness and discomfort can block you from effective learning.</a:t>
            </a:r>
          </a:p>
          <a:p>
            <a:pPr marL="742950" lvl="1" indent="-285750"/>
            <a:r>
              <a:rPr lang="en-US" sz="1600"/>
              <a:t>You have not mastered something unless you can explain it to someone else.</a:t>
            </a:r>
          </a:p>
          <a:p>
            <a:pPr marL="0" indent="0">
              <a:buFont typeface="Arial" panose="020B0604020202020204" pitchFamily="34" charset="0"/>
              <a:buNone/>
            </a:pPr>
            <a:r>
              <a:rPr lang="en-US" sz="1600" b="1">
                <a:solidFill>
                  <a:schemeClr val="tx2"/>
                </a:solidFill>
              </a:rPr>
              <a:t>Professional communication is a core part of the learning experience and the professional experience once you go on to join an analytical team.</a:t>
            </a:r>
          </a:p>
          <a:p>
            <a:pPr marL="800100" lvl="1" indent="-342900"/>
            <a:r>
              <a:rPr lang="en-US" sz="1600"/>
              <a:t>You will discuss and brainstorm analytical solutions with your peers.</a:t>
            </a:r>
          </a:p>
          <a:p>
            <a:pPr marL="800100" lvl="1" indent="-342900"/>
            <a:r>
              <a:rPr lang="en-US" sz="1600"/>
              <a:t>You will communicate with external stakeholders about challenges and opportunities.</a:t>
            </a:r>
          </a:p>
          <a:p>
            <a:pPr marL="0" indent="0">
              <a:buFont typeface="Arial" panose="020B0604020202020204" pitchFamily="34" charset="0"/>
              <a:buNone/>
            </a:pPr>
            <a:r>
              <a:rPr lang="en-US" sz="1600" b="1">
                <a:solidFill>
                  <a:schemeClr val="tx2"/>
                </a:solidFill>
              </a:rPr>
              <a:t>Err towards oversharing!</a:t>
            </a:r>
          </a:p>
          <a:p>
            <a:pPr marL="0" indent="0" algn="r">
              <a:buFont typeface="Arial" panose="020B0604020202020204" pitchFamily="34" charset="0"/>
              <a:buNone/>
            </a:pPr>
            <a:endParaRPr lang="en-US" sz="1600"/>
          </a:p>
        </p:txBody>
      </p:sp>
    </p:spTree>
    <p:extLst>
      <p:ext uri="{BB962C8B-B14F-4D97-AF65-F5344CB8AC3E}">
        <p14:creationId xmlns:p14="http://schemas.microsoft.com/office/powerpoint/2010/main" val="18566807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D007B-64F0-4948-A4AD-DCED3E967F15}"/>
              </a:ext>
            </a:extLst>
          </p:cNvPr>
          <p:cNvSpPr>
            <a:spLocks noGrp="1"/>
          </p:cNvSpPr>
          <p:nvPr>
            <p:ph type="title"/>
          </p:nvPr>
        </p:nvSpPr>
        <p:spPr/>
        <p:txBody>
          <a:bodyPr/>
          <a:lstStyle/>
          <a:p>
            <a:r>
              <a:rPr lang="en-US"/>
              <a:t>COLLABORATION vs COPYING</a:t>
            </a:r>
          </a:p>
        </p:txBody>
      </p:sp>
      <p:sp>
        <p:nvSpPr>
          <p:cNvPr id="6" name="Content Placeholder 4">
            <a:extLst>
              <a:ext uri="{FF2B5EF4-FFF2-40B4-BE49-F238E27FC236}">
                <a16:creationId xmlns:a16="http://schemas.microsoft.com/office/drawing/2014/main" id="{6E28DDBD-0BE2-4C76-8942-AD97384AF83F}"/>
              </a:ext>
            </a:extLst>
          </p:cNvPr>
          <p:cNvSpPr>
            <a:spLocks noGrp="1"/>
          </p:cNvSpPr>
          <p:nvPr>
            <p:ph idx="1"/>
          </p:nvPr>
        </p:nvSpPr>
        <p:spPr>
          <a:xfrm>
            <a:off x="1953026" y="1424470"/>
            <a:ext cx="8397474" cy="5043028"/>
          </a:xfrm>
        </p:spPr>
        <p:txBody>
          <a:bodyPr>
            <a:noAutofit/>
          </a:bodyPr>
          <a:lstStyle/>
          <a:p>
            <a:pPr marL="0" indent="0">
              <a:buNone/>
            </a:pPr>
            <a:r>
              <a:rPr lang="en-US" sz="1800" b="1" dirty="0">
                <a:solidFill>
                  <a:schemeClr val="tx1"/>
                </a:solidFill>
              </a:rPr>
              <a:t>Collaboration is absolutely encouraged and happens in the field. Feel free to work with your peers to:</a:t>
            </a:r>
          </a:p>
          <a:p>
            <a:pPr marL="742950" lvl="1" indent="-285750"/>
            <a:r>
              <a:rPr lang="en-US" sz="1800" dirty="0"/>
              <a:t>Outline a solution</a:t>
            </a:r>
          </a:p>
          <a:p>
            <a:pPr marL="742950" lvl="1" indent="-285750"/>
            <a:r>
              <a:rPr lang="en-US" sz="1800" dirty="0"/>
              <a:t>Check your logic</a:t>
            </a:r>
          </a:p>
          <a:p>
            <a:pPr marL="742950" lvl="1" indent="-285750"/>
            <a:r>
              <a:rPr lang="en-US" sz="1800" dirty="0"/>
              <a:t>Help remember a technique</a:t>
            </a:r>
          </a:p>
          <a:p>
            <a:pPr marL="457200" lvl="1" indent="0">
              <a:buNone/>
            </a:pPr>
            <a:endParaRPr lang="en-US" sz="1800" dirty="0"/>
          </a:p>
          <a:p>
            <a:pPr marL="457200" lvl="1" indent="0">
              <a:buNone/>
            </a:pPr>
            <a:endParaRPr lang="en-US" sz="1800" dirty="0"/>
          </a:p>
          <a:p>
            <a:pPr marL="0" indent="0">
              <a:buNone/>
            </a:pPr>
            <a:r>
              <a:rPr lang="en-US" sz="1800" b="1" dirty="0">
                <a:solidFill>
                  <a:schemeClr val="tx1"/>
                </a:solidFill>
              </a:rPr>
              <a:t>Copying work is discouraged. </a:t>
            </a:r>
            <a:br>
              <a:rPr lang="en-US" sz="1800" b="1" dirty="0">
                <a:solidFill>
                  <a:schemeClr val="tx1"/>
                </a:solidFill>
              </a:rPr>
            </a:br>
            <a:r>
              <a:rPr lang="en-US" sz="1800" b="1" dirty="0">
                <a:solidFill>
                  <a:schemeClr val="tx1"/>
                </a:solidFill>
              </a:rPr>
              <a:t>You know when you have crossed the line when:</a:t>
            </a:r>
          </a:p>
          <a:p>
            <a:pPr marL="742950" lvl="1" indent="-285750"/>
            <a:r>
              <a:rPr lang="en-US" sz="1800" dirty="0"/>
              <a:t>You cannot explain the analysis in your project.</a:t>
            </a:r>
          </a:p>
          <a:p>
            <a:pPr marL="742950" lvl="1" indent="-285750"/>
            <a:r>
              <a:rPr lang="en-US" sz="1800" dirty="0"/>
              <a:t>You cannot expand the work to handle additional situations or modifications.</a:t>
            </a:r>
          </a:p>
          <a:p>
            <a:pPr marL="742950" lvl="1" indent="-285750"/>
            <a:r>
              <a:rPr lang="en-US" sz="1800" dirty="0"/>
              <a:t>You cannot apply the concepts in your work to similar situations.</a:t>
            </a:r>
          </a:p>
          <a:p>
            <a:pPr marL="742950" lvl="1" indent="-285750"/>
            <a:endParaRPr lang="en-US" sz="1600" dirty="0"/>
          </a:p>
          <a:p>
            <a:pPr marL="0" indent="0" algn="r">
              <a:buNone/>
            </a:pPr>
            <a:endParaRPr lang="en-US" sz="1600" dirty="0"/>
          </a:p>
        </p:txBody>
      </p:sp>
    </p:spTree>
    <p:extLst>
      <p:ext uri="{BB962C8B-B14F-4D97-AF65-F5344CB8AC3E}">
        <p14:creationId xmlns:p14="http://schemas.microsoft.com/office/powerpoint/2010/main" val="17377888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D007B-64F0-4948-A4AD-DCED3E967F15}"/>
              </a:ext>
            </a:extLst>
          </p:cNvPr>
          <p:cNvSpPr>
            <a:spLocks noGrp="1"/>
          </p:cNvSpPr>
          <p:nvPr>
            <p:ph type="title"/>
          </p:nvPr>
        </p:nvSpPr>
        <p:spPr/>
        <p:txBody>
          <a:bodyPr/>
          <a:lstStyle/>
          <a:p>
            <a:r>
              <a:rPr lang="en-US"/>
              <a:t>INFORMATION SEEKING IS A CORE SKILL</a:t>
            </a:r>
          </a:p>
        </p:txBody>
      </p:sp>
      <p:sp>
        <p:nvSpPr>
          <p:cNvPr id="6" name="Content Placeholder 4">
            <a:extLst>
              <a:ext uri="{FF2B5EF4-FFF2-40B4-BE49-F238E27FC236}">
                <a16:creationId xmlns:a16="http://schemas.microsoft.com/office/drawing/2014/main" id="{B026021B-FC7B-42DA-91EE-36B5C6E8E5B9}"/>
              </a:ext>
            </a:extLst>
          </p:cNvPr>
          <p:cNvSpPr>
            <a:spLocks noGrp="1"/>
          </p:cNvSpPr>
          <p:nvPr>
            <p:ph idx="1"/>
          </p:nvPr>
        </p:nvSpPr>
        <p:spPr>
          <a:xfrm>
            <a:off x="1121433" y="2852170"/>
            <a:ext cx="10722736" cy="1331643"/>
          </a:xfrm>
        </p:spPr>
        <p:txBody>
          <a:bodyPr numCol="3" spcCol="457200">
            <a:normAutofit/>
          </a:bodyPr>
          <a:lstStyle/>
          <a:p>
            <a:r>
              <a:rPr lang="en-US" sz="1800" dirty="0"/>
              <a:t>Every time we encounter a new problem; the first step is research.</a:t>
            </a:r>
          </a:p>
          <a:p>
            <a:endParaRPr lang="en-US" sz="1800" dirty="0"/>
          </a:p>
          <a:p>
            <a:r>
              <a:rPr lang="en-US" sz="1800" dirty="0"/>
              <a:t>Remaining curious will help you gather more information and learn additional skills.</a:t>
            </a:r>
          </a:p>
          <a:p>
            <a:pPr marL="0" indent="0">
              <a:buNone/>
            </a:pPr>
            <a:endParaRPr lang="en-US" sz="1800" dirty="0"/>
          </a:p>
          <a:p>
            <a:r>
              <a:rPr lang="en-US" sz="1800" dirty="0"/>
              <a:t>Great analysts know how to begin looking for answers, when to ask for help, and when to take a break.</a:t>
            </a:r>
          </a:p>
          <a:p>
            <a:pPr marL="0" indent="0">
              <a:buNone/>
            </a:pPr>
            <a:endParaRPr lang="en-US" dirty="0"/>
          </a:p>
        </p:txBody>
      </p:sp>
      <p:pic>
        <p:nvPicPr>
          <p:cNvPr id="7" name="Graphic 6" descr="Badge 1 with solid fill">
            <a:extLst>
              <a:ext uri="{FF2B5EF4-FFF2-40B4-BE49-F238E27FC236}">
                <a16:creationId xmlns:a16="http://schemas.microsoft.com/office/drawing/2014/main" id="{A43D8411-41A6-4B20-A811-47DAD3FA562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012765" y="1925063"/>
            <a:ext cx="779318" cy="779318"/>
          </a:xfrm>
          <a:prstGeom prst="rect">
            <a:avLst/>
          </a:prstGeom>
        </p:spPr>
      </p:pic>
      <p:pic>
        <p:nvPicPr>
          <p:cNvPr id="8" name="Graphic 7" descr="Badge with solid fill">
            <a:extLst>
              <a:ext uri="{FF2B5EF4-FFF2-40B4-BE49-F238E27FC236}">
                <a16:creationId xmlns:a16="http://schemas.microsoft.com/office/drawing/2014/main" id="{DA80A43D-28CF-433C-9350-BDE38B4961E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989574" y="1925063"/>
            <a:ext cx="779318" cy="779318"/>
          </a:xfrm>
          <a:prstGeom prst="rect">
            <a:avLst/>
          </a:prstGeom>
        </p:spPr>
      </p:pic>
      <p:pic>
        <p:nvPicPr>
          <p:cNvPr id="9" name="Graphic 8" descr="Badge 3 with solid fill">
            <a:extLst>
              <a:ext uri="{FF2B5EF4-FFF2-40B4-BE49-F238E27FC236}">
                <a16:creationId xmlns:a16="http://schemas.microsoft.com/office/drawing/2014/main" id="{2F9F9070-C251-4DA4-8912-41F158E4CEC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319338" y="1887822"/>
            <a:ext cx="779318" cy="779318"/>
          </a:xfrm>
          <a:prstGeom prst="rect">
            <a:avLst/>
          </a:prstGeom>
        </p:spPr>
      </p:pic>
    </p:spTree>
    <p:extLst>
      <p:ext uri="{BB962C8B-B14F-4D97-AF65-F5344CB8AC3E}">
        <p14:creationId xmlns:p14="http://schemas.microsoft.com/office/powerpoint/2010/main" val="6642857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E7A4D2-E056-2C4D-A06F-0A46CE70E3D5}"/>
              </a:ext>
            </a:extLst>
          </p:cNvPr>
          <p:cNvSpPr>
            <a:spLocks noGrp="1"/>
          </p:cNvSpPr>
          <p:nvPr>
            <p:ph type="title"/>
          </p:nvPr>
        </p:nvSpPr>
        <p:spPr/>
        <p:txBody>
          <a:bodyPr/>
          <a:lstStyle/>
          <a:p>
            <a:r>
              <a:rPr lang="en-US"/>
              <a:t>BALANCE IS KEY</a:t>
            </a:r>
          </a:p>
        </p:txBody>
      </p:sp>
      <p:sp>
        <p:nvSpPr>
          <p:cNvPr id="4" name="Content Placeholder 4">
            <a:extLst>
              <a:ext uri="{FF2B5EF4-FFF2-40B4-BE49-F238E27FC236}">
                <a16:creationId xmlns:a16="http://schemas.microsoft.com/office/drawing/2014/main" id="{1325786F-7511-40F5-9263-27A654ED6A6B}"/>
              </a:ext>
            </a:extLst>
          </p:cNvPr>
          <p:cNvSpPr txBox="1">
            <a:spLocks/>
          </p:cNvSpPr>
          <p:nvPr/>
        </p:nvSpPr>
        <p:spPr>
          <a:xfrm>
            <a:off x="231288" y="1587291"/>
            <a:ext cx="5529971" cy="488289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Clr>
                <a:schemeClr val="accent6"/>
              </a:buClr>
              <a:buFont typeface="Arial" panose="020B0604020202020204" pitchFamily="34" charset="0"/>
              <a:buChar char="•"/>
              <a:defRPr sz="2400" b="0" i="0" kern="1200">
                <a:solidFill>
                  <a:schemeClr val="bg2">
                    <a:lumMod val="25000"/>
                  </a:schemeClr>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Clr>
                <a:schemeClr val="accent6"/>
              </a:buClr>
              <a:buFont typeface="Arial" panose="020B0604020202020204" pitchFamily="34" charset="0"/>
              <a:buChar char="•"/>
              <a:defRPr sz="2000" b="0" i="0" kern="1200">
                <a:solidFill>
                  <a:schemeClr val="bg2">
                    <a:lumMod val="25000"/>
                  </a:schemeClr>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Clr>
                <a:schemeClr val="accent6"/>
              </a:buClr>
              <a:buFont typeface="Arial" panose="020B0604020202020204" pitchFamily="34" charset="0"/>
              <a:buChar char="•"/>
              <a:defRPr sz="1800" b="0" i="0" kern="1200">
                <a:solidFill>
                  <a:schemeClr val="bg2">
                    <a:lumMod val="25000"/>
                  </a:schemeClr>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Clr>
                <a:schemeClr val="accent6"/>
              </a:buClr>
              <a:buFont typeface="Arial" panose="020B0604020202020204" pitchFamily="34" charset="0"/>
              <a:buChar char="•"/>
              <a:defRPr sz="1600" b="0" i="0" kern="1200">
                <a:solidFill>
                  <a:schemeClr val="bg2">
                    <a:lumMod val="25000"/>
                  </a:schemeClr>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Clr>
                <a:schemeClr val="accent6"/>
              </a:buClr>
              <a:buFont typeface="Arial" panose="020B0604020202020204" pitchFamily="34" charset="0"/>
              <a:buChar char="•"/>
              <a:defRPr sz="1400" b="0" i="0" kern="1200">
                <a:solidFill>
                  <a:schemeClr val="bg2">
                    <a:lumMod val="25000"/>
                  </a:schemeClr>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None/>
            </a:pPr>
            <a:endParaRPr lang="en-US" sz="1600"/>
          </a:p>
          <a:p>
            <a:pPr marL="742950" lvl="1" indent="-285750"/>
            <a:r>
              <a:rPr lang="en-US" sz="1600"/>
              <a:t>Practice awareness. Learn to focus on one task at a time. Put your smartphone away, disable notifications.</a:t>
            </a:r>
          </a:p>
          <a:p>
            <a:pPr marL="742950" lvl="1" indent="-285750"/>
            <a:endParaRPr lang="en-US" sz="1600"/>
          </a:p>
          <a:p>
            <a:pPr marL="742950" lvl="1" indent="-285750"/>
            <a:r>
              <a:rPr lang="en-US" sz="1600"/>
              <a:t>Take a break when stressed or frustrated. Go for a walk or other light exercise. Engage in a hobby. Your subconscious mind sometimes needs time to crunch a problem.</a:t>
            </a:r>
          </a:p>
          <a:p>
            <a:pPr marL="742950" lvl="1" indent="-285750"/>
            <a:endParaRPr lang="en-US" sz="1600"/>
          </a:p>
          <a:p>
            <a:pPr marL="742950" lvl="1" indent="-285750"/>
            <a:r>
              <a:rPr lang="en-US" sz="1600"/>
              <a:t>Draw or outline the problem and steps to the solution. Oftentimes being stuck is a symptom of not understanding the problem and flow.</a:t>
            </a:r>
          </a:p>
        </p:txBody>
      </p:sp>
      <p:pic>
        <p:nvPicPr>
          <p:cNvPr id="7" name="Picture 6">
            <a:extLst>
              <a:ext uri="{FF2B5EF4-FFF2-40B4-BE49-F238E27FC236}">
                <a16:creationId xmlns:a16="http://schemas.microsoft.com/office/drawing/2014/main" id="{6524F0D8-D1C0-408E-B157-C0F0B2D024AB}"/>
              </a:ext>
            </a:extLst>
          </p:cNvPr>
          <p:cNvPicPr>
            <a:picLocks noChangeAspect="1"/>
          </p:cNvPicPr>
          <p:nvPr/>
        </p:nvPicPr>
        <p:blipFill>
          <a:blip r:embed="rId2"/>
          <a:srcRect/>
          <a:stretch/>
        </p:blipFill>
        <p:spPr>
          <a:xfrm>
            <a:off x="6204831" y="1742788"/>
            <a:ext cx="5987169" cy="3568798"/>
          </a:xfrm>
          <a:prstGeom prst="rect">
            <a:avLst/>
          </a:prstGeom>
        </p:spPr>
      </p:pic>
    </p:spTree>
    <p:extLst>
      <p:ext uri="{BB962C8B-B14F-4D97-AF65-F5344CB8AC3E}">
        <p14:creationId xmlns:p14="http://schemas.microsoft.com/office/powerpoint/2010/main" val="17672325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FF45B4-A958-AA45-9F98-6936098EC723}"/>
              </a:ext>
            </a:extLst>
          </p:cNvPr>
          <p:cNvSpPr>
            <a:spLocks noGrp="1"/>
          </p:cNvSpPr>
          <p:nvPr>
            <p:ph type="title"/>
          </p:nvPr>
        </p:nvSpPr>
        <p:spPr/>
        <p:txBody>
          <a:bodyPr/>
          <a:lstStyle/>
          <a:p>
            <a:r>
              <a:rPr lang="en-US"/>
              <a:t>KEEPING A GROWTH MINDSET</a:t>
            </a:r>
          </a:p>
        </p:txBody>
      </p:sp>
      <p:sp>
        <p:nvSpPr>
          <p:cNvPr id="8" name="Content Placeholder 2">
            <a:extLst>
              <a:ext uri="{FF2B5EF4-FFF2-40B4-BE49-F238E27FC236}">
                <a16:creationId xmlns:a16="http://schemas.microsoft.com/office/drawing/2014/main" id="{72DF8E36-F74F-4B30-9A4D-547D75AE3CB3}"/>
              </a:ext>
            </a:extLst>
          </p:cNvPr>
          <p:cNvSpPr>
            <a:spLocks noGrp="1"/>
          </p:cNvSpPr>
          <p:nvPr>
            <p:ph idx="1"/>
          </p:nvPr>
        </p:nvSpPr>
        <p:spPr>
          <a:xfrm>
            <a:off x="1036607" y="2858499"/>
            <a:ext cx="10764531" cy="1644490"/>
          </a:xfrm>
        </p:spPr>
        <p:txBody>
          <a:bodyPr numCol="3" spcCol="548640">
            <a:noAutofit/>
          </a:bodyPr>
          <a:lstStyle/>
          <a:p>
            <a:pPr marL="0" indent="0">
              <a:lnSpc>
                <a:spcPct val="100000"/>
              </a:lnSpc>
              <a:buNone/>
            </a:pPr>
            <a:r>
              <a:rPr lang="en-US" sz="1800"/>
              <a:t>You </a:t>
            </a:r>
            <a:r>
              <a:rPr lang="en-US" sz="1800" b="1">
                <a:solidFill>
                  <a:schemeClr val="accent6"/>
                </a:solidFill>
              </a:rPr>
              <a:t>believe you can </a:t>
            </a:r>
            <a:r>
              <a:rPr lang="en-US" sz="1800"/>
              <a:t>learn something new and expect to struggle along the way.</a:t>
            </a:r>
          </a:p>
          <a:p>
            <a:pPr>
              <a:lnSpc>
                <a:spcPct val="100000"/>
              </a:lnSpc>
            </a:pPr>
            <a:endParaRPr lang="en-US" sz="1800"/>
          </a:p>
          <a:p>
            <a:pPr>
              <a:lnSpc>
                <a:spcPct val="100000"/>
              </a:lnSpc>
            </a:pPr>
            <a:endParaRPr lang="en-US" sz="1800"/>
          </a:p>
          <a:p>
            <a:pPr marL="0" indent="0">
              <a:lnSpc>
                <a:spcPct val="100000"/>
              </a:lnSpc>
              <a:buNone/>
            </a:pPr>
            <a:r>
              <a:rPr lang="en-US" sz="1800"/>
              <a:t>Boot camps require failure almost daily. Successful learners </a:t>
            </a:r>
            <a:r>
              <a:rPr lang="en-US" sz="1800" b="1">
                <a:solidFill>
                  <a:schemeClr val="accent6"/>
                </a:solidFill>
              </a:rPr>
              <a:t>persevere</a:t>
            </a:r>
            <a:r>
              <a:rPr lang="en-US" sz="1800"/>
              <a:t> through their mistakes.</a:t>
            </a:r>
          </a:p>
          <a:p>
            <a:pPr>
              <a:lnSpc>
                <a:spcPct val="100000"/>
              </a:lnSpc>
            </a:pPr>
            <a:endParaRPr lang="en-US" sz="1800"/>
          </a:p>
          <a:p>
            <a:pPr marL="0" indent="0">
              <a:lnSpc>
                <a:spcPct val="100000"/>
              </a:lnSpc>
              <a:buNone/>
            </a:pPr>
            <a:r>
              <a:rPr lang="en-US" sz="1800" b="1">
                <a:solidFill>
                  <a:schemeClr val="accent6"/>
                </a:solidFill>
              </a:rPr>
              <a:t>Setbacks are opportunities </a:t>
            </a:r>
            <a:r>
              <a:rPr lang="en-US" sz="1800"/>
              <a:t>to become better!</a:t>
            </a:r>
          </a:p>
          <a:p>
            <a:endParaRPr lang="en-US"/>
          </a:p>
          <a:p>
            <a:pPr marL="0" indent="0">
              <a:buNone/>
            </a:pPr>
            <a:endParaRPr lang="en-US"/>
          </a:p>
        </p:txBody>
      </p:sp>
      <p:pic>
        <p:nvPicPr>
          <p:cNvPr id="9" name="Graphic 8" descr="Badge 1 with solid fill">
            <a:extLst>
              <a:ext uri="{FF2B5EF4-FFF2-40B4-BE49-F238E27FC236}">
                <a16:creationId xmlns:a16="http://schemas.microsoft.com/office/drawing/2014/main" id="{7A74524B-3ABF-4482-A4C3-49AA3A2DF6C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12765" y="1925063"/>
            <a:ext cx="779318" cy="779318"/>
          </a:xfrm>
          <a:prstGeom prst="rect">
            <a:avLst/>
          </a:prstGeom>
        </p:spPr>
      </p:pic>
      <p:pic>
        <p:nvPicPr>
          <p:cNvPr id="10" name="Graphic 9" descr="Badge with solid fill">
            <a:extLst>
              <a:ext uri="{FF2B5EF4-FFF2-40B4-BE49-F238E27FC236}">
                <a16:creationId xmlns:a16="http://schemas.microsoft.com/office/drawing/2014/main" id="{49AB5DC6-5444-476E-B1BC-2FF8888FEDB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575474" y="1925063"/>
            <a:ext cx="779318" cy="779318"/>
          </a:xfrm>
          <a:prstGeom prst="rect">
            <a:avLst/>
          </a:prstGeom>
        </p:spPr>
      </p:pic>
      <p:pic>
        <p:nvPicPr>
          <p:cNvPr id="11" name="Graphic 10" descr="Badge 3 with solid fill">
            <a:extLst>
              <a:ext uri="{FF2B5EF4-FFF2-40B4-BE49-F238E27FC236}">
                <a16:creationId xmlns:a16="http://schemas.microsoft.com/office/drawing/2014/main" id="{78C47523-81F7-44E8-885C-E71E5D3807F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319338" y="1887822"/>
            <a:ext cx="779318" cy="779318"/>
          </a:xfrm>
          <a:prstGeom prst="rect">
            <a:avLst/>
          </a:prstGeom>
        </p:spPr>
      </p:pic>
    </p:spTree>
    <p:extLst>
      <p:ext uri="{BB962C8B-B14F-4D97-AF65-F5344CB8AC3E}">
        <p14:creationId xmlns:p14="http://schemas.microsoft.com/office/powerpoint/2010/main" val="15436875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4322E9-649F-1342-AC2F-F7F0418DF2A3}"/>
              </a:ext>
            </a:extLst>
          </p:cNvPr>
          <p:cNvSpPr>
            <a:spLocks noGrp="1"/>
          </p:cNvSpPr>
          <p:nvPr>
            <p:ph type="title"/>
          </p:nvPr>
        </p:nvSpPr>
        <p:spPr/>
        <p:txBody>
          <a:bodyPr/>
          <a:lstStyle/>
          <a:p>
            <a:r>
              <a:rPr lang="en-US"/>
              <a:t>JOB OBJECTIVE</a:t>
            </a:r>
          </a:p>
        </p:txBody>
      </p:sp>
      <p:sp>
        <p:nvSpPr>
          <p:cNvPr id="3" name="Content Placeholder 2">
            <a:extLst>
              <a:ext uri="{FF2B5EF4-FFF2-40B4-BE49-F238E27FC236}">
                <a16:creationId xmlns:a16="http://schemas.microsoft.com/office/drawing/2014/main" id="{01BE852E-75ED-5248-9B1F-9A352408A5EB}"/>
              </a:ext>
            </a:extLst>
          </p:cNvPr>
          <p:cNvSpPr>
            <a:spLocks noGrp="1"/>
          </p:cNvSpPr>
          <p:nvPr>
            <p:ph idx="1"/>
          </p:nvPr>
        </p:nvSpPr>
        <p:spPr>
          <a:xfrm>
            <a:off x="625288" y="1463041"/>
            <a:ext cx="10941424" cy="4663685"/>
          </a:xfrm>
        </p:spPr>
        <p:txBody>
          <a:bodyPr>
            <a:noAutofit/>
          </a:bodyPr>
          <a:lstStyle/>
          <a:p>
            <a:pPr marL="0" indent="0">
              <a:buNone/>
            </a:pPr>
            <a:r>
              <a:rPr lang="en-US" sz="1500" b="0" i="0" u="none" strike="noStrike">
                <a:solidFill>
                  <a:srgbClr val="000000"/>
                </a:solidFill>
                <a:effectLst/>
              </a:rPr>
              <a:t>As a participant in the Analyst Boot Camp program, you are expected to complete all tasks, assignments, and assessments as directed by the Boot Camp Instructor, Training Assistants, and Progressive Boot Camp Manager. </a:t>
            </a:r>
          </a:p>
          <a:p>
            <a:pPr marL="0" indent="0">
              <a:buNone/>
            </a:pPr>
            <a:br>
              <a:rPr lang="en-US" sz="1500" b="0" i="0" u="none" strike="noStrike">
                <a:solidFill>
                  <a:srgbClr val="000000"/>
                </a:solidFill>
                <a:effectLst/>
              </a:rPr>
            </a:br>
            <a:br>
              <a:rPr lang="en-US" sz="1500" b="0" i="0" u="none" strike="noStrike">
                <a:solidFill>
                  <a:srgbClr val="000000"/>
                </a:solidFill>
                <a:effectLst/>
              </a:rPr>
            </a:br>
            <a:r>
              <a:rPr lang="en-US" sz="1500" b="0" i="0" u="none" strike="noStrike">
                <a:solidFill>
                  <a:srgbClr val="000000"/>
                </a:solidFill>
                <a:effectLst/>
              </a:rPr>
              <a:t>In addition, you will be expected to take ownership of your development: </a:t>
            </a:r>
          </a:p>
          <a:p>
            <a:pPr lvl="1"/>
            <a:r>
              <a:rPr lang="en-US" sz="1500" b="0" i="0" u="none" strike="noStrike">
                <a:solidFill>
                  <a:srgbClr val="000000"/>
                </a:solidFill>
                <a:effectLst/>
              </a:rPr>
              <a:t>Accept and act upon feedback to improve your performance. </a:t>
            </a:r>
          </a:p>
          <a:p>
            <a:pPr lvl="1"/>
            <a:r>
              <a:rPr lang="en-US" sz="1500" b="0" i="0" u="none" strike="noStrike">
                <a:solidFill>
                  <a:srgbClr val="000000"/>
                </a:solidFill>
                <a:effectLst/>
              </a:rPr>
              <a:t>Participate in feedback sessions about the Boot Camp program.   </a:t>
            </a:r>
          </a:p>
          <a:p>
            <a:pPr lvl="1"/>
            <a:r>
              <a:rPr lang="en-US" sz="1500" b="0" i="0" u="none" strike="noStrike">
                <a:solidFill>
                  <a:srgbClr val="000000"/>
                </a:solidFill>
                <a:effectLst/>
              </a:rPr>
              <a:t>Strive to learn and actively participate in your learning process.  </a:t>
            </a:r>
          </a:p>
          <a:p>
            <a:pPr lvl="1"/>
            <a:r>
              <a:rPr lang="en-US" sz="1500" b="0" i="0" u="none" strike="noStrike">
                <a:solidFill>
                  <a:srgbClr val="000000"/>
                </a:solidFill>
                <a:effectLst/>
              </a:rPr>
              <a:t>Actively participate in coaching sessions and discussions with your manager.  </a:t>
            </a:r>
          </a:p>
          <a:p>
            <a:pPr lvl="1"/>
            <a:r>
              <a:rPr lang="en-US" sz="1500" b="0" i="0" u="none" strike="noStrike">
                <a:solidFill>
                  <a:srgbClr val="000000"/>
                </a:solidFill>
                <a:effectLst/>
              </a:rPr>
              <a:t>Complete assigned work with high quality and within the timeframes expected.  </a:t>
            </a:r>
          </a:p>
          <a:p>
            <a:pPr lvl="1"/>
            <a:r>
              <a:rPr lang="en-US" sz="1500" b="0" i="0" u="none" strike="noStrike">
                <a:solidFill>
                  <a:srgbClr val="000000"/>
                </a:solidFill>
                <a:effectLst/>
              </a:rPr>
              <a:t>Take initiative to identify additional learning opportunities when you find yourself with available time.  </a:t>
            </a:r>
          </a:p>
          <a:p>
            <a:pPr lvl="1"/>
            <a:r>
              <a:rPr lang="en-US" sz="1500" b="0" i="0" u="none" strike="noStrike">
                <a:solidFill>
                  <a:srgbClr val="000000"/>
                </a:solidFill>
                <a:effectLst/>
              </a:rPr>
              <a:t>Exhibit strong collaboration and teamwork through effective engagement and participation.  </a:t>
            </a:r>
            <a:br>
              <a:rPr lang="en-US" sz="1500" b="0" i="0" u="none" strike="noStrike">
                <a:solidFill>
                  <a:srgbClr val="000000"/>
                </a:solidFill>
                <a:effectLst/>
              </a:rPr>
            </a:br>
            <a:br>
              <a:rPr lang="en-US" sz="1500" b="0" i="0" u="none" strike="noStrike">
                <a:solidFill>
                  <a:srgbClr val="000000"/>
                </a:solidFill>
                <a:effectLst/>
              </a:rPr>
            </a:br>
            <a:endParaRPr lang="en-US" sz="1500" b="0" i="0" u="none" strike="noStrike">
              <a:solidFill>
                <a:srgbClr val="000000"/>
              </a:solidFill>
              <a:effectLst/>
            </a:endParaRPr>
          </a:p>
          <a:p>
            <a:pPr marL="0" indent="0">
              <a:buNone/>
            </a:pPr>
            <a:r>
              <a:rPr lang="en-US" sz="1500" b="0" i="0" u="none" strike="noStrike">
                <a:solidFill>
                  <a:srgbClr val="000000"/>
                </a:solidFill>
                <a:effectLst/>
              </a:rPr>
              <a:t>Your performance will be measured based on your participation and accomplishments through successful completion of tasks, assignments, and assessments as well as observation and feedback from the Boot Camp Instructor, Training Assistants, Boot Camp Manager, and Program Administrators.  </a:t>
            </a:r>
            <a:endParaRPr lang="en-US" sz="1500"/>
          </a:p>
        </p:txBody>
      </p:sp>
    </p:spTree>
    <p:extLst>
      <p:ext uri="{BB962C8B-B14F-4D97-AF65-F5344CB8AC3E}">
        <p14:creationId xmlns:p14="http://schemas.microsoft.com/office/powerpoint/2010/main" val="33691150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D007B-64F0-4948-A4AD-DCED3E967F15}"/>
              </a:ext>
            </a:extLst>
          </p:cNvPr>
          <p:cNvSpPr>
            <a:spLocks noGrp="1"/>
          </p:cNvSpPr>
          <p:nvPr>
            <p:ph type="title"/>
          </p:nvPr>
        </p:nvSpPr>
        <p:spPr/>
        <p:txBody>
          <a:bodyPr/>
          <a:lstStyle/>
          <a:p>
            <a:r>
              <a:rPr lang="en-US"/>
              <a:t>SCHEDULE</a:t>
            </a:r>
          </a:p>
        </p:txBody>
      </p:sp>
      <p:sp>
        <p:nvSpPr>
          <p:cNvPr id="3" name="Content Placeholder 2">
            <a:extLst>
              <a:ext uri="{FF2B5EF4-FFF2-40B4-BE49-F238E27FC236}">
                <a16:creationId xmlns:a16="http://schemas.microsoft.com/office/drawing/2014/main" id="{5D7DE7B0-EF20-C64D-9408-9563BFE80507}"/>
              </a:ext>
            </a:extLst>
          </p:cNvPr>
          <p:cNvSpPr>
            <a:spLocks noGrp="1"/>
          </p:cNvSpPr>
          <p:nvPr>
            <p:ph idx="1"/>
          </p:nvPr>
        </p:nvSpPr>
        <p:spPr>
          <a:xfrm>
            <a:off x="838200" y="1825625"/>
            <a:ext cx="9930205" cy="3858202"/>
          </a:xfrm>
        </p:spPr>
        <p:txBody>
          <a:bodyPr/>
          <a:lstStyle/>
          <a:p>
            <a:r>
              <a:rPr lang="en-US"/>
              <a:t>Monday - Friday 9 AM – 5:45 PM Eastern</a:t>
            </a:r>
          </a:p>
          <a:p>
            <a:pPr marL="0" indent="0">
              <a:buNone/>
            </a:pPr>
            <a:endParaRPr lang="en-US"/>
          </a:p>
          <a:p>
            <a:r>
              <a:rPr lang="en-US"/>
              <a:t>Training: 9 AM – 4 PM</a:t>
            </a:r>
          </a:p>
          <a:p>
            <a:pPr marL="0" indent="0">
              <a:buNone/>
            </a:pPr>
            <a:endParaRPr lang="en-US"/>
          </a:p>
          <a:p>
            <a:r>
              <a:rPr lang="en-US"/>
              <a:t>Remaining Time: Admin, catch up with training assignments, practice, 1 on 1s, study time, group project work</a:t>
            </a:r>
          </a:p>
          <a:p>
            <a:endParaRPr lang="en-US"/>
          </a:p>
          <a:p>
            <a:r>
              <a:rPr lang="en-US"/>
              <a:t>Enter timecards weekly</a:t>
            </a:r>
          </a:p>
        </p:txBody>
      </p:sp>
    </p:spTree>
    <p:extLst>
      <p:ext uri="{BB962C8B-B14F-4D97-AF65-F5344CB8AC3E}">
        <p14:creationId xmlns:p14="http://schemas.microsoft.com/office/powerpoint/2010/main" val="32018717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E7A4D2-E056-2C4D-A06F-0A46CE70E3D5}"/>
              </a:ext>
            </a:extLst>
          </p:cNvPr>
          <p:cNvSpPr>
            <a:spLocks noGrp="1"/>
          </p:cNvSpPr>
          <p:nvPr>
            <p:ph type="title"/>
          </p:nvPr>
        </p:nvSpPr>
        <p:spPr/>
        <p:txBody>
          <a:bodyPr/>
          <a:lstStyle/>
          <a:p>
            <a:r>
              <a:rPr lang="en-US"/>
              <a:t>TIME MANAGEMENT</a:t>
            </a:r>
          </a:p>
        </p:txBody>
      </p:sp>
      <p:sp>
        <p:nvSpPr>
          <p:cNvPr id="3" name="Content Placeholder 2">
            <a:extLst>
              <a:ext uri="{FF2B5EF4-FFF2-40B4-BE49-F238E27FC236}">
                <a16:creationId xmlns:a16="http://schemas.microsoft.com/office/drawing/2014/main" id="{E001CFF2-F709-4145-B9AF-F2802EFB9C4E}"/>
              </a:ext>
            </a:extLst>
          </p:cNvPr>
          <p:cNvSpPr>
            <a:spLocks noGrp="1"/>
          </p:cNvSpPr>
          <p:nvPr>
            <p:ph idx="1"/>
          </p:nvPr>
        </p:nvSpPr>
        <p:spPr/>
        <p:txBody>
          <a:bodyPr vert="horz" lIns="91440" tIns="45720" rIns="91440" bIns="45720" rtlCol="0" anchor="t">
            <a:normAutofit/>
          </a:bodyPr>
          <a:lstStyle/>
          <a:p>
            <a:r>
              <a:rPr lang="en-US" dirty="0">
                <a:latin typeface="Arial"/>
                <a:cs typeface="Arial"/>
              </a:rPr>
              <a:t>Adjustment from task-based work schedule to a schedule focused on training and development</a:t>
            </a:r>
          </a:p>
          <a:p>
            <a:pPr lvl="1"/>
            <a:r>
              <a:rPr lang="en-US" dirty="0">
                <a:latin typeface="Arial"/>
                <a:cs typeface="Arial"/>
              </a:rPr>
              <a:t>Have a dedicated workspace</a:t>
            </a:r>
          </a:p>
          <a:p>
            <a:pPr lvl="1"/>
            <a:r>
              <a:rPr lang="en-US" dirty="0">
                <a:latin typeface="Arial"/>
                <a:cs typeface="Arial"/>
              </a:rPr>
              <a:t>Take breaks</a:t>
            </a:r>
          </a:p>
          <a:p>
            <a:pPr lvl="1"/>
            <a:r>
              <a:rPr lang="en-US" dirty="0">
                <a:latin typeface="Arial"/>
                <a:cs typeface="Arial"/>
              </a:rPr>
              <a:t>Measure yourself against where you were yesterday</a:t>
            </a:r>
          </a:p>
          <a:p>
            <a:endParaRPr lang="en-US"/>
          </a:p>
          <a:p>
            <a:r>
              <a:rPr lang="en-US" dirty="0">
                <a:latin typeface="Arial"/>
                <a:cs typeface="Arial"/>
              </a:rPr>
              <a:t>Use time wisely to get the most out of the program</a:t>
            </a:r>
          </a:p>
          <a:p>
            <a:endParaRPr lang="en-US"/>
          </a:p>
          <a:p>
            <a:r>
              <a:rPr lang="en-US" dirty="0">
                <a:latin typeface="Arial"/>
                <a:cs typeface="Arial"/>
              </a:rPr>
              <a:t>If you find yourself with extra time, we have additional resources for you</a:t>
            </a:r>
          </a:p>
          <a:p>
            <a:endParaRPr lang="en-US"/>
          </a:p>
        </p:txBody>
      </p:sp>
    </p:spTree>
    <p:extLst>
      <p:ext uri="{BB962C8B-B14F-4D97-AF65-F5344CB8AC3E}">
        <p14:creationId xmlns:p14="http://schemas.microsoft.com/office/powerpoint/2010/main" val="6798079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D007B-64F0-4948-A4AD-DCED3E967F15}"/>
              </a:ext>
            </a:extLst>
          </p:cNvPr>
          <p:cNvSpPr>
            <a:spLocks noGrp="1"/>
          </p:cNvSpPr>
          <p:nvPr>
            <p:ph type="title"/>
          </p:nvPr>
        </p:nvSpPr>
        <p:spPr/>
        <p:txBody>
          <a:bodyPr/>
          <a:lstStyle/>
          <a:p>
            <a:r>
              <a:rPr lang="en-US"/>
              <a:t>AGENDA</a:t>
            </a:r>
          </a:p>
        </p:txBody>
      </p:sp>
      <p:sp>
        <p:nvSpPr>
          <p:cNvPr id="3" name="Content Placeholder 2">
            <a:extLst>
              <a:ext uri="{FF2B5EF4-FFF2-40B4-BE49-F238E27FC236}">
                <a16:creationId xmlns:a16="http://schemas.microsoft.com/office/drawing/2014/main" id="{5D7DE7B0-EF20-C64D-9408-9563BFE80507}"/>
              </a:ext>
            </a:extLst>
          </p:cNvPr>
          <p:cNvSpPr>
            <a:spLocks noGrp="1"/>
          </p:cNvSpPr>
          <p:nvPr>
            <p:ph idx="1"/>
          </p:nvPr>
        </p:nvSpPr>
        <p:spPr/>
        <p:txBody>
          <a:bodyPr vert="horz" lIns="91440" tIns="45720" rIns="91440" bIns="45720" rtlCol="0" anchor="t">
            <a:normAutofit/>
          </a:bodyPr>
          <a:lstStyle/>
          <a:p>
            <a:r>
              <a:rPr lang="en-US" dirty="0">
                <a:latin typeface="Arial"/>
                <a:cs typeface="Arial"/>
              </a:rPr>
              <a:t>ABC Houses</a:t>
            </a:r>
          </a:p>
          <a:p>
            <a:r>
              <a:rPr lang="en-US" dirty="0">
                <a:latin typeface="Arial"/>
                <a:cs typeface="Arial"/>
              </a:rPr>
              <a:t>How to Boot Camp</a:t>
            </a:r>
          </a:p>
          <a:p>
            <a:r>
              <a:rPr lang="en-US" dirty="0">
                <a:latin typeface="Arial"/>
                <a:cs typeface="Arial"/>
              </a:rPr>
              <a:t>Growth Mindset</a:t>
            </a:r>
            <a:endParaRPr lang="en-US" dirty="0"/>
          </a:p>
          <a:p>
            <a:r>
              <a:rPr lang="en-US" dirty="0">
                <a:latin typeface="Arial"/>
                <a:cs typeface="Arial"/>
              </a:rPr>
              <a:t>Expectations and Time Management</a:t>
            </a:r>
          </a:p>
          <a:p>
            <a:r>
              <a:rPr lang="en-US" dirty="0">
                <a:latin typeface="Arial"/>
                <a:cs typeface="Arial"/>
              </a:rPr>
              <a:t>Boot Camp Projects</a:t>
            </a:r>
          </a:p>
          <a:p>
            <a:r>
              <a:rPr lang="en-US" dirty="0">
                <a:latin typeface="Arial"/>
                <a:cs typeface="Arial"/>
              </a:rPr>
              <a:t>Wrap Up and Reflection</a:t>
            </a:r>
          </a:p>
        </p:txBody>
      </p:sp>
    </p:spTree>
    <p:extLst>
      <p:ext uri="{BB962C8B-B14F-4D97-AF65-F5344CB8AC3E}">
        <p14:creationId xmlns:p14="http://schemas.microsoft.com/office/powerpoint/2010/main" val="24729657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D007B-64F0-4948-A4AD-DCED3E967F15}"/>
              </a:ext>
            </a:extLst>
          </p:cNvPr>
          <p:cNvSpPr>
            <a:spLocks noGrp="1"/>
          </p:cNvSpPr>
          <p:nvPr>
            <p:ph type="title"/>
          </p:nvPr>
        </p:nvSpPr>
        <p:spPr/>
        <p:txBody>
          <a:bodyPr/>
          <a:lstStyle/>
          <a:p>
            <a:r>
              <a:rPr lang="en-US"/>
              <a:t>BOOT CAMP PROJECTS</a:t>
            </a:r>
          </a:p>
        </p:txBody>
      </p:sp>
      <p:sp>
        <p:nvSpPr>
          <p:cNvPr id="3" name="Content Placeholder 2">
            <a:extLst>
              <a:ext uri="{FF2B5EF4-FFF2-40B4-BE49-F238E27FC236}">
                <a16:creationId xmlns:a16="http://schemas.microsoft.com/office/drawing/2014/main" id="{5D7DE7B0-EF20-C64D-9408-9563BFE80507}"/>
              </a:ext>
            </a:extLst>
          </p:cNvPr>
          <p:cNvSpPr>
            <a:spLocks noGrp="1"/>
          </p:cNvSpPr>
          <p:nvPr>
            <p:ph idx="1"/>
          </p:nvPr>
        </p:nvSpPr>
        <p:spPr/>
        <p:txBody>
          <a:bodyPr vert="horz" lIns="91440" tIns="45720" rIns="91440" bIns="45720" rtlCol="0" anchor="t">
            <a:normAutofit/>
          </a:bodyPr>
          <a:lstStyle/>
          <a:p>
            <a:r>
              <a:rPr lang="en-US" dirty="0">
                <a:latin typeface="Arial"/>
                <a:cs typeface="Arial"/>
              </a:rPr>
              <a:t>Two projects throughout the boot camp</a:t>
            </a:r>
          </a:p>
          <a:p>
            <a:endParaRPr lang="en-US" dirty="0">
              <a:latin typeface="Arial"/>
              <a:cs typeface="Arial"/>
            </a:endParaRPr>
          </a:p>
          <a:p>
            <a:pPr lvl="1"/>
            <a:r>
              <a:rPr lang="en-US" dirty="0">
                <a:latin typeface="Arial"/>
                <a:cs typeface="Arial"/>
              </a:rPr>
              <a:t>Dashboard Project at the end of the Learning Phase</a:t>
            </a:r>
          </a:p>
          <a:p>
            <a:pPr lvl="2">
              <a:buFont typeface="Wingdings" panose="020B0604020202020204" pitchFamily="34" charset="0"/>
              <a:buChar char="§"/>
            </a:pPr>
            <a:r>
              <a:rPr lang="en-US" dirty="0">
                <a:latin typeface="Arial"/>
                <a:cs typeface="Arial"/>
              </a:rPr>
              <a:t>Demonstrate the skills you have learned</a:t>
            </a:r>
          </a:p>
          <a:p>
            <a:pPr lvl="1"/>
            <a:endParaRPr lang="en-US" dirty="0">
              <a:latin typeface="Arial"/>
              <a:cs typeface="Arial"/>
            </a:endParaRPr>
          </a:p>
          <a:p>
            <a:pPr lvl="1"/>
            <a:r>
              <a:rPr lang="en-US" dirty="0">
                <a:latin typeface="Arial"/>
                <a:cs typeface="Arial"/>
              </a:rPr>
              <a:t>Capstone Project at the end of the Boot Camp</a:t>
            </a:r>
          </a:p>
          <a:p>
            <a:pPr lvl="2">
              <a:buFont typeface="Wingdings" panose="020B0604020202020204" pitchFamily="34" charset="0"/>
              <a:buChar char="§"/>
            </a:pPr>
            <a:r>
              <a:rPr lang="en-US" dirty="0">
                <a:latin typeface="Arial"/>
                <a:cs typeface="Arial"/>
              </a:rPr>
              <a:t>Show mastery in all areas of the Analytic Process</a:t>
            </a:r>
            <a:endParaRPr lang="en-US" dirty="0"/>
          </a:p>
          <a:p>
            <a:endParaRPr lang="en-US" dirty="0"/>
          </a:p>
          <a:p>
            <a:endParaRPr lang="en-US" dirty="0"/>
          </a:p>
          <a:p>
            <a:pPr marL="0" indent="0">
              <a:buNone/>
            </a:pPr>
            <a:endParaRPr lang="en-US" dirty="0"/>
          </a:p>
        </p:txBody>
      </p:sp>
    </p:spTree>
    <p:extLst>
      <p:ext uri="{BB962C8B-B14F-4D97-AF65-F5344CB8AC3E}">
        <p14:creationId xmlns:p14="http://schemas.microsoft.com/office/powerpoint/2010/main" val="42780658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36921E-0626-524C-9F9E-124880976282}"/>
              </a:ext>
            </a:extLst>
          </p:cNvPr>
          <p:cNvSpPr>
            <a:spLocks noGrp="1"/>
          </p:cNvSpPr>
          <p:nvPr>
            <p:ph type="ctrTitle"/>
          </p:nvPr>
        </p:nvSpPr>
        <p:spPr/>
        <p:txBody>
          <a:bodyPr/>
          <a:lstStyle/>
          <a:p>
            <a:r>
              <a:rPr lang="en-US"/>
              <a:t>GOOD LUCK!</a:t>
            </a:r>
          </a:p>
        </p:txBody>
      </p:sp>
      <p:sp>
        <p:nvSpPr>
          <p:cNvPr id="3" name="Subtitle 2">
            <a:extLst>
              <a:ext uri="{FF2B5EF4-FFF2-40B4-BE49-F238E27FC236}">
                <a16:creationId xmlns:a16="http://schemas.microsoft.com/office/drawing/2014/main" id="{0EB45F57-B8DB-4A46-843C-17837FAA8BB8}"/>
              </a:ext>
            </a:extLst>
          </p:cNvPr>
          <p:cNvSpPr>
            <a:spLocks noGrp="1"/>
          </p:cNvSpPr>
          <p:nvPr>
            <p:ph type="subTitle" idx="1"/>
          </p:nvPr>
        </p:nvSpPr>
        <p:spPr/>
        <p:txBody>
          <a:bodyPr/>
          <a:lstStyle/>
          <a:p>
            <a:r>
              <a:rPr lang="en-US"/>
              <a:t>WE LOOK FORWARD TO LEARNING TOGETHER!</a:t>
            </a:r>
          </a:p>
        </p:txBody>
      </p:sp>
    </p:spTree>
    <p:extLst>
      <p:ext uri="{BB962C8B-B14F-4D97-AF65-F5344CB8AC3E}">
        <p14:creationId xmlns:p14="http://schemas.microsoft.com/office/powerpoint/2010/main" val="23917221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BD7233-99C9-9048-1522-3840F82EA08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66D94D8-F1D2-FEBA-785A-CF9A96E2751B}"/>
              </a:ext>
            </a:extLst>
          </p:cNvPr>
          <p:cNvSpPr>
            <a:spLocks noGrp="1"/>
          </p:cNvSpPr>
          <p:nvPr>
            <p:ph type="ctrTitle"/>
          </p:nvPr>
        </p:nvSpPr>
        <p:spPr/>
        <p:txBody>
          <a:bodyPr/>
          <a:lstStyle/>
          <a:p>
            <a:r>
              <a:rPr lang="en-US" dirty="0"/>
              <a:t>ABC Houses</a:t>
            </a:r>
          </a:p>
        </p:txBody>
      </p:sp>
      <p:sp>
        <p:nvSpPr>
          <p:cNvPr id="3" name="Subtitle 2">
            <a:extLst>
              <a:ext uri="{FF2B5EF4-FFF2-40B4-BE49-F238E27FC236}">
                <a16:creationId xmlns:a16="http://schemas.microsoft.com/office/drawing/2014/main" id="{5C0D7EC8-631A-0EC1-3DC0-EBC98BBCD3EA}"/>
              </a:ext>
            </a:extLst>
          </p:cNvPr>
          <p:cNvSpPr>
            <a:spLocks noGrp="1"/>
          </p:cNvSpPr>
          <p:nvPr>
            <p:ph type="subTitle" idx="1"/>
          </p:nvPr>
        </p:nvSpPr>
        <p:spPr/>
        <p:txBody>
          <a:bodyPr/>
          <a:lstStyle/>
          <a:p>
            <a:r>
              <a:rPr lang="en-US" dirty="0"/>
              <a:t>Team Within A Team</a:t>
            </a:r>
          </a:p>
        </p:txBody>
      </p:sp>
    </p:spTree>
    <p:extLst>
      <p:ext uri="{BB962C8B-B14F-4D97-AF65-F5344CB8AC3E}">
        <p14:creationId xmlns:p14="http://schemas.microsoft.com/office/powerpoint/2010/main" val="13899090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59CF39-ADE4-55E4-D7E7-D69DCCB8138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A996546-23AA-E826-BDBE-B62280E7A317}"/>
              </a:ext>
            </a:extLst>
          </p:cNvPr>
          <p:cNvSpPr>
            <a:spLocks noGrp="1"/>
          </p:cNvSpPr>
          <p:nvPr>
            <p:ph type="title"/>
          </p:nvPr>
        </p:nvSpPr>
        <p:spPr/>
        <p:txBody>
          <a:bodyPr/>
          <a:lstStyle/>
          <a:p>
            <a:r>
              <a:rPr lang="en-US" dirty="0"/>
              <a:t>Analyst Boot Camp Competition</a:t>
            </a:r>
          </a:p>
        </p:txBody>
      </p:sp>
      <p:sp>
        <p:nvSpPr>
          <p:cNvPr id="3" name="Content Placeholder 2">
            <a:extLst>
              <a:ext uri="{FF2B5EF4-FFF2-40B4-BE49-F238E27FC236}">
                <a16:creationId xmlns:a16="http://schemas.microsoft.com/office/drawing/2014/main" id="{E761ED2B-F286-123E-84AC-20E8DD52CC35}"/>
              </a:ext>
            </a:extLst>
          </p:cNvPr>
          <p:cNvSpPr>
            <a:spLocks noGrp="1"/>
          </p:cNvSpPr>
          <p:nvPr>
            <p:ph idx="1"/>
          </p:nvPr>
        </p:nvSpPr>
        <p:spPr>
          <a:xfrm>
            <a:off x="2626211" y="1499899"/>
            <a:ext cx="6507032" cy="3858202"/>
          </a:xfrm>
        </p:spPr>
        <p:txBody>
          <a:bodyPr>
            <a:normAutofit/>
          </a:bodyPr>
          <a:lstStyle/>
          <a:p>
            <a:r>
              <a:rPr lang="en-US" sz="2800" dirty="0"/>
              <a:t>For the next 12 weeks, you won’t just be learning—you’ll be competing! </a:t>
            </a:r>
          </a:p>
          <a:p>
            <a:endParaRPr lang="en-US" sz="2800" dirty="0"/>
          </a:p>
          <a:p>
            <a:r>
              <a:rPr lang="en-US" sz="2800" dirty="0"/>
              <a:t>We’re splitting the cohort into two teams, and throughout the bootcamp you’ll earn points based on your engagement, performance, and collaboration.</a:t>
            </a:r>
          </a:p>
        </p:txBody>
      </p:sp>
    </p:spTree>
    <p:extLst>
      <p:ext uri="{BB962C8B-B14F-4D97-AF65-F5344CB8AC3E}">
        <p14:creationId xmlns:p14="http://schemas.microsoft.com/office/powerpoint/2010/main" val="6224999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53F0B8-5B3E-E8C4-49F3-EFF15A1B090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DC74F84-DD8A-9DA8-1EBE-AA4C6EBA71C8}"/>
              </a:ext>
            </a:extLst>
          </p:cNvPr>
          <p:cNvSpPr>
            <a:spLocks noGrp="1"/>
          </p:cNvSpPr>
          <p:nvPr>
            <p:ph type="title"/>
          </p:nvPr>
        </p:nvSpPr>
        <p:spPr/>
        <p:txBody>
          <a:bodyPr/>
          <a:lstStyle/>
          <a:p>
            <a:r>
              <a:rPr lang="en-US" dirty="0"/>
              <a:t>How to Earn Points</a:t>
            </a:r>
          </a:p>
        </p:txBody>
      </p:sp>
      <p:sp>
        <p:nvSpPr>
          <p:cNvPr id="3" name="Content Placeholder 2">
            <a:extLst>
              <a:ext uri="{FF2B5EF4-FFF2-40B4-BE49-F238E27FC236}">
                <a16:creationId xmlns:a16="http://schemas.microsoft.com/office/drawing/2014/main" id="{59369B9F-393C-793B-CB0B-D1C961259BE4}"/>
              </a:ext>
            </a:extLst>
          </p:cNvPr>
          <p:cNvSpPr>
            <a:spLocks noGrp="1"/>
          </p:cNvSpPr>
          <p:nvPr>
            <p:ph idx="1"/>
          </p:nvPr>
        </p:nvSpPr>
        <p:spPr>
          <a:xfrm>
            <a:off x="625288" y="1463041"/>
            <a:ext cx="10941424" cy="4663685"/>
          </a:xfrm>
        </p:spPr>
        <p:txBody>
          <a:bodyPr>
            <a:noAutofit/>
          </a:bodyPr>
          <a:lstStyle/>
          <a:p>
            <a:pPr marL="457200" indent="-457200">
              <a:buAutoNum type="arabicPeriod"/>
            </a:pPr>
            <a:r>
              <a:rPr lang="en-US" sz="2200" b="1" dirty="0"/>
              <a:t>Crushing assignments:</a:t>
            </a:r>
            <a:r>
              <a:rPr lang="en-US" sz="2200" dirty="0"/>
              <a:t> Not just completing them—delivering standout work.</a:t>
            </a:r>
          </a:p>
          <a:p>
            <a:pPr marL="457200" indent="-457200">
              <a:buAutoNum type="arabicPeriod"/>
            </a:pPr>
            <a:endParaRPr lang="en-US" sz="2200" dirty="0"/>
          </a:p>
          <a:p>
            <a:pPr marL="457200" indent="-457200">
              <a:buAutoNum type="arabicPeriod"/>
            </a:pPr>
            <a:r>
              <a:rPr lang="en-US" sz="2200" b="1" dirty="0"/>
              <a:t>Making an impact in discussions:</a:t>
            </a:r>
            <a:r>
              <a:rPr lang="en-US" sz="2200" dirty="0"/>
              <a:t> Insightful contributions move the conversation forward.</a:t>
            </a:r>
          </a:p>
          <a:p>
            <a:pPr marL="457200" indent="-457200">
              <a:buAutoNum type="arabicPeriod"/>
            </a:pPr>
            <a:endParaRPr lang="en-US" sz="2200" dirty="0"/>
          </a:p>
          <a:p>
            <a:pPr marL="457200" indent="-457200">
              <a:buAutoNum type="arabicPeriod"/>
            </a:pPr>
            <a:r>
              <a:rPr lang="en-US" sz="2200" b="1" dirty="0"/>
              <a:t>Project dominance:</a:t>
            </a:r>
            <a:r>
              <a:rPr lang="en-US" sz="2200" dirty="0"/>
              <a:t> High-quality analysis, teamwork, and innovation.</a:t>
            </a:r>
          </a:p>
          <a:p>
            <a:pPr marL="457200" indent="-457200">
              <a:buAutoNum type="arabicPeriod"/>
            </a:pPr>
            <a:endParaRPr lang="en-US" sz="2200" dirty="0"/>
          </a:p>
          <a:p>
            <a:pPr marL="457200" indent="-457200">
              <a:buAutoNum type="arabicPeriod"/>
            </a:pPr>
            <a:r>
              <a:rPr lang="en-US" sz="2200" b="1" dirty="0"/>
              <a:t>The extra mile bonus:</a:t>
            </a:r>
            <a:r>
              <a:rPr lang="en-US" sz="2200" dirty="0"/>
              <a:t> Helping others, asking great questions, or impressing the judges—mystery points up for grabs!</a:t>
            </a:r>
          </a:p>
        </p:txBody>
      </p:sp>
    </p:spTree>
    <p:extLst>
      <p:ext uri="{BB962C8B-B14F-4D97-AF65-F5344CB8AC3E}">
        <p14:creationId xmlns:p14="http://schemas.microsoft.com/office/powerpoint/2010/main" val="24083810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0C00BB-ACAB-5138-721D-84256B44E69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277EE91-3A29-B900-A61C-287D9C7E9A19}"/>
              </a:ext>
            </a:extLst>
          </p:cNvPr>
          <p:cNvSpPr>
            <a:spLocks noGrp="1"/>
          </p:cNvSpPr>
          <p:nvPr>
            <p:ph type="title"/>
          </p:nvPr>
        </p:nvSpPr>
        <p:spPr/>
        <p:txBody>
          <a:bodyPr/>
          <a:lstStyle/>
          <a:p>
            <a:r>
              <a:rPr lang="en-US" dirty="0"/>
              <a:t>Grand Prize</a:t>
            </a:r>
          </a:p>
        </p:txBody>
      </p:sp>
      <p:sp>
        <p:nvSpPr>
          <p:cNvPr id="3" name="Content Placeholder 2">
            <a:extLst>
              <a:ext uri="{FF2B5EF4-FFF2-40B4-BE49-F238E27FC236}">
                <a16:creationId xmlns:a16="http://schemas.microsoft.com/office/drawing/2014/main" id="{BA62ED91-CBAD-7CB8-7CDE-8B83A710C022}"/>
              </a:ext>
            </a:extLst>
          </p:cNvPr>
          <p:cNvSpPr>
            <a:spLocks noGrp="1"/>
          </p:cNvSpPr>
          <p:nvPr>
            <p:ph idx="1"/>
          </p:nvPr>
        </p:nvSpPr>
        <p:spPr>
          <a:xfrm>
            <a:off x="2626211" y="1499899"/>
            <a:ext cx="6507032" cy="3858202"/>
          </a:xfrm>
        </p:spPr>
        <p:txBody>
          <a:bodyPr>
            <a:normAutofit/>
          </a:bodyPr>
          <a:lstStyle/>
          <a:p>
            <a:r>
              <a:rPr lang="en-US" sz="2800" dirty="0"/>
              <a:t>Eternal glory… and a victory that will be remembered long after this bootcamp ends.</a:t>
            </a:r>
          </a:p>
          <a:p>
            <a:endParaRPr lang="en-US" sz="2800" dirty="0"/>
          </a:p>
          <a:p>
            <a:r>
              <a:rPr lang="en-US" sz="2800" dirty="0"/>
              <a:t>The competition starts now—strategize, collaborate, and may the best team rise to the top!</a:t>
            </a:r>
          </a:p>
        </p:txBody>
      </p:sp>
    </p:spTree>
    <p:extLst>
      <p:ext uri="{BB962C8B-B14F-4D97-AF65-F5344CB8AC3E}">
        <p14:creationId xmlns:p14="http://schemas.microsoft.com/office/powerpoint/2010/main" val="22817929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60001B-CFDC-4058-4D74-25092B9E029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E35DC0E-BA25-9F4A-3EC3-8774DCE6EACB}"/>
              </a:ext>
            </a:extLst>
          </p:cNvPr>
          <p:cNvSpPr>
            <a:spLocks noGrp="1"/>
          </p:cNvSpPr>
          <p:nvPr>
            <p:ph type="title"/>
          </p:nvPr>
        </p:nvSpPr>
        <p:spPr/>
        <p:txBody>
          <a:bodyPr/>
          <a:lstStyle/>
          <a:p>
            <a:r>
              <a:rPr lang="en-US" dirty="0"/>
              <a:t>Raise Your Hands</a:t>
            </a:r>
          </a:p>
        </p:txBody>
      </p:sp>
      <p:sp>
        <p:nvSpPr>
          <p:cNvPr id="3" name="Content Placeholder 2">
            <a:extLst>
              <a:ext uri="{FF2B5EF4-FFF2-40B4-BE49-F238E27FC236}">
                <a16:creationId xmlns:a16="http://schemas.microsoft.com/office/drawing/2014/main" id="{B5772450-11AA-53DD-0FD1-A370F08A74B4}"/>
              </a:ext>
            </a:extLst>
          </p:cNvPr>
          <p:cNvSpPr>
            <a:spLocks noGrp="1"/>
          </p:cNvSpPr>
          <p:nvPr>
            <p:ph idx="1"/>
          </p:nvPr>
        </p:nvSpPr>
        <p:spPr>
          <a:xfrm>
            <a:off x="625288" y="1463041"/>
            <a:ext cx="10941424" cy="4663685"/>
          </a:xfrm>
        </p:spPr>
        <p:txBody>
          <a:bodyPr>
            <a:noAutofit/>
          </a:bodyPr>
          <a:lstStyle/>
          <a:p>
            <a:pPr marL="0" indent="0" algn="ctr">
              <a:buNone/>
            </a:pPr>
            <a:r>
              <a:rPr lang="en-US" sz="3200" dirty="0"/>
              <a:t>House Premium vs. House Deductible</a:t>
            </a:r>
          </a:p>
          <a:p>
            <a:pPr marL="0" indent="0" algn="ctr">
              <a:buNone/>
            </a:pPr>
            <a:r>
              <a:rPr lang="en-US" sz="3200" dirty="0"/>
              <a:t>(Do you pay now or later?)</a:t>
            </a:r>
            <a:endParaRPr lang="en-US" sz="4000" dirty="0"/>
          </a:p>
        </p:txBody>
      </p:sp>
    </p:spTree>
    <p:extLst>
      <p:ext uri="{BB962C8B-B14F-4D97-AF65-F5344CB8AC3E}">
        <p14:creationId xmlns:p14="http://schemas.microsoft.com/office/powerpoint/2010/main" val="26320481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197F3D-6A22-1840-8F44-F405C66DC8C4}"/>
              </a:ext>
            </a:extLst>
          </p:cNvPr>
          <p:cNvSpPr>
            <a:spLocks noGrp="1"/>
          </p:cNvSpPr>
          <p:nvPr>
            <p:ph type="ctrTitle"/>
          </p:nvPr>
        </p:nvSpPr>
        <p:spPr/>
        <p:txBody>
          <a:bodyPr/>
          <a:lstStyle/>
          <a:p>
            <a:r>
              <a:rPr lang="en-US"/>
              <a:t>HOW TO BOOT CAMP</a:t>
            </a:r>
          </a:p>
        </p:txBody>
      </p:sp>
      <p:sp>
        <p:nvSpPr>
          <p:cNvPr id="3" name="Subtitle 2">
            <a:extLst>
              <a:ext uri="{FF2B5EF4-FFF2-40B4-BE49-F238E27FC236}">
                <a16:creationId xmlns:a16="http://schemas.microsoft.com/office/drawing/2014/main" id="{95EB8FA5-AB8F-8F48-9157-61800C8DF177}"/>
              </a:ext>
            </a:extLst>
          </p:cNvPr>
          <p:cNvSpPr>
            <a:spLocks noGrp="1"/>
          </p:cNvSpPr>
          <p:nvPr>
            <p:ph type="subTitle" idx="1"/>
          </p:nvPr>
        </p:nvSpPr>
        <p:spPr/>
        <p:txBody>
          <a:bodyPr/>
          <a:lstStyle/>
          <a:p>
            <a:r>
              <a:rPr lang="en-US"/>
              <a:t>TRAITS OF SUCCESSFUL LEARNERS</a:t>
            </a:r>
          </a:p>
        </p:txBody>
      </p:sp>
    </p:spTree>
    <p:extLst>
      <p:ext uri="{BB962C8B-B14F-4D97-AF65-F5344CB8AC3E}">
        <p14:creationId xmlns:p14="http://schemas.microsoft.com/office/powerpoint/2010/main" val="20009601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2F1B403-7852-4409-8FBD-86E7CBF37C11}"/>
              </a:ext>
            </a:extLst>
          </p:cNvPr>
          <p:cNvSpPr/>
          <p:nvPr/>
        </p:nvSpPr>
        <p:spPr>
          <a:xfrm>
            <a:off x="0" y="792888"/>
            <a:ext cx="12192000" cy="49229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endParaRPr lang="en-US" b="1" dirty="0">
              <a:solidFill>
                <a:schemeClr val="tx1"/>
              </a:solidFill>
            </a:endParaRPr>
          </a:p>
        </p:txBody>
      </p:sp>
      <p:sp>
        <p:nvSpPr>
          <p:cNvPr id="9" name="Title 1">
            <a:extLst>
              <a:ext uri="{FF2B5EF4-FFF2-40B4-BE49-F238E27FC236}">
                <a16:creationId xmlns:a16="http://schemas.microsoft.com/office/drawing/2014/main" id="{4633D8AF-DE89-48D8-974F-9D8E473F8EFF}"/>
              </a:ext>
            </a:extLst>
          </p:cNvPr>
          <p:cNvSpPr txBox="1">
            <a:spLocks/>
          </p:cNvSpPr>
          <p:nvPr/>
        </p:nvSpPr>
        <p:spPr>
          <a:xfrm>
            <a:off x="838200" y="872836"/>
            <a:ext cx="10515600" cy="1264114"/>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4800" b="1" i="0" kern="1200" spc="300">
                <a:solidFill>
                  <a:schemeClr val="bg1"/>
                </a:solidFill>
                <a:latin typeface="Arial" panose="020B0604020202020204" pitchFamily="34" charset="0"/>
                <a:ea typeface="+mj-ea"/>
                <a:cs typeface="Arial" panose="020B0604020202020204" pitchFamily="34" charset="0"/>
              </a:defRPr>
            </a:lvl1pPr>
          </a:lstStyle>
          <a:p>
            <a:r>
              <a:rPr lang="en-US" sz="3200">
                <a:solidFill>
                  <a:srgbClr val="7030A0"/>
                </a:solidFill>
              </a:rPr>
              <a:t>YOUR LEARNING TEAM</a:t>
            </a:r>
          </a:p>
        </p:txBody>
      </p:sp>
      <p:sp>
        <p:nvSpPr>
          <p:cNvPr id="10" name="Content Placeholder 2">
            <a:extLst>
              <a:ext uri="{FF2B5EF4-FFF2-40B4-BE49-F238E27FC236}">
                <a16:creationId xmlns:a16="http://schemas.microsoft.com/office/drawing/2014/main" id="{FFA79A1C-B528-4789-8330-BF689E2CF6DE}"/>
              </a:ext>
            </a:extLst>
          </p:cNvPr>
          <p:cNvSpPr txBox="1">
            <a:spLocks/>
          </p:cNvSpPr>
          <p:nvPr/>
        </p:nvSpPr>
        <p:spPr>
          <a:xfrm>
            <a:off x="1858432" y="2676525"/>
            <a:ext cx="4440936" cy="3410458"/>
          </a:xfrm>
          <a:prstGeom prst="rect">
            <a:avLst/>
          </a:prstGeom>
        </p:spPr>
        <p:txBody>
          <a:bodyPr vert="horz" lIns="91440" tIns="45720" rIns="91440" bIns="45720" rtlCol="0" anchor="t">
            <a:normAutofit/>
          </a:bodyPr>
          <a:lstStyle>
            <a:lvl1pPr marL="0" indent="0" algn="ctr" defTabSz="914400" rtl="0" eaLnBrk="1" latinLnBrk="0" hangingPunct="1">
              <a:lnSpc>
                <a:spcPct val="90000"/>
              </a:lnSpc>
              <a:spcBef>
                <a:spcPts val="1000"/>
              </a:spcBef>
              <a:buClr>
                <a:schemeClr val="accent6"/>
              </a:buClr>
              <a:buFont typeface="Arial" panose="020B0604020202020204" pitchFamily="34" charset="0"/>
              <a:buNone/>
              <a:defRPr sz="2400" b="0" i="0" kern="1200">
                <a:solidFill>
                  <a:schemeClr val="bg1"/>
                </a:solidFill>
                <a:latin typeface="Arial" panose="020B0604020202020204" pitchFamily="34" charset="0"/>
                <a:ea typeface="+mn-ea"/>
                <a:cs typeface="Arial" panose="020B0604020202020204" pitchFamily="34" charset="0"/>
              </a:defRPr>
            </a:lvl1pPr>
            <a:lvl2pPr marL="457200" indent="0" algn="ctr" defTabSz="914400" rtl="0" eaLnBrk="1" latinLnBrk="0" hangingPunct="1">
              <a:lnSpc>
                <a:spcPct val="90000"/>
              </a:lnSpc>
              <a:spcBef>
                <a:spcPts val="500"/>
              </a:spcBef>
              <a:buClr>
                <a:schemeClr val="accent6"/>
              </a:buClr>
              <a:buFont typeface="Arial" panose="020B0604020202020204" pitchFamily="34" charset="0"/>
              <a:buNone/>
              <a:defRPr sz="2000" b="0" i="0" kern="1200">
                <a:solidFill>
                  <a:schemeClr val="bg2">
                    <a:lumMod val="2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lnSpc>
                <a:spcPct val="90000"/>
              </a:lnSpc>
              <a:spcBef>
                <a:spcPts val="500"/>
              </a:spcBef>
              <a:buClr>
                <a:schemeClr val="accent6"/>
              </a:buClr>
              <a:buFont typeface="Arial" panose="020B0604020202020204" pitchFamily="34" charset="0"/>
              <a:buNone/>
              <a:defRPr sz="1800" b="0" i="0" kern="1200">
                <a:solidFill>
                  <a:schemeClr val="bg2">
                    <a:lumMod val="2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lnSpc>
                <a:spcPct val="90000"/>
              </a:lnSpc>
              <a:spcBef>
                <a:spcPts val="500"/>
              </a:spcBef>
              <a:buClr>
                <a:schemeClr val="accent6"/>
              </a:buClr>
              <a:buFont typeface="Arial" panose="020B0604020202020204" pitchFamily="34" charset="0"/>
              <a:buNone/>
              <a:defRPr sz="1600" b="0" i="0" kern="1200">
                <a:solidFill>
                  <a:schemeClr val="bg2">
                    <a:lumMod val="2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lnSpc>
                <a:spcPct val="90000"/>
              </a:lnSpc>
              <a:spcBef>
                <a:spcPts val="500"/>
              </a:spcBef>
              <a:buClr>
                <a:schemeClr val="accent6"/>
              </a:buClr>
              <a:buFont typeface="Arial" panose="020B0604020202020204" pitchFamily="34" charset="0"/>
              <a:buNone/>
              <a:defRPr sz="1600" b="0" i="0" kern="1200">
                <a:solidFill>
                  <a:schemeClr val="bg2">
                    <a:lumMod val="2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800" b="1" dirty="0">
                <a:solidFill>
                  <a:schemeClr val="accent6"/>
                </a:solidFill>
                <a:latin typeface="Arial"/>
                <a:cs typeface="Arial"/>
              </a:rPr>
              <a:t>Aleks Jovanovich</a:t>
            </a:r>
            <a:endParaRPr lang="en-US" dirty="0"/>
          </a:p>
          <a:p>
            <a:r>
              <a:rPr lang="en-US" sz="1400" b="1" dirty="0">
                <a:solidFill>
                  <a:schemeClr val="tx2"/>
                </a:solidFill>
                <a:latin typeface="Arial"/>
                <a:cs typeface="Arial"/>
              </a:rPr>
              <a:t>Program </a:t>
            </a:r>
            <a:r>
              <a:rPr lang="en-US" sz="1400" b="1" dirty="0">
                <a:solidFill>
                  <a:schemeClr val="tx1"/>
                </a:solidFill>
                <a:latin typeface="Arial"/>
                <a:cs typeface="Arial"/>
              </a:rPr>
              <a:t>Manager</a:t>
            </a:r>
            <a:endParaRPr lang="en-US" sz="1400" b="1" dirty="0">
              <a:solidFill>
                <a:schemeClr val="tx1"/>
              </a:solidFill>
            </a:endParaRPr>
          </a:p>
        </p:txBody>
      </p:sp>
      <p:sp>
        <p:nvSpPr>
          <p:cNvPr id="11" name="Content Placeholder 2">
            <a:extLst>
              <a:ext uri="{FF2B5EF4-FFF2-40B4-BE49-F238E27FC236}">
                <a16:creationId xmlns:a16="http://schemas.microsoft.com/office/drawing/2014/main" id="{88063046-92D3-4805-AC71-F71C6789F363}"/>
              </a:ext>
            </a:extLst>
          </p:cNvPr>
          <p:cNvSpPr txBox="1">
            <a:spLocks/>
          </p:cNvSpPr>
          <p:nvPr/>
        </p:nvSpPr>
        <p:spPr>
          <a:xfrm>
            <a:off x="1923674" y="4181475"/>
            <a:ext cx="4310453" cy="3174384"/>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Clr>
                <a:schemeClr val="accent6"/>
              </a:buClr>
              <a:buFont typeface="Arial" panose="020B0604020202020204" pitchFamily="34" charset="0"/>
              <a:buChar char="•"/>
              <a:defRPr sz="2400" b="0" i="0" kern="1200">
                <a:solidFill>
                  <a:schemeClr val="bg2">
                    <a:lumMod val="25000"/>
                  </a:schemeClr>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Clr>
                <a:schemeClr val="accent6"/>
              </a:buClr>
              <a:buFont typeface="Arial" panose="020B0604020202020204" pitchFamily="34" charset="0"/>
              <a:buChar char="•"/>
              <a:defRPr sz="2000" b="0" i="0" kern="1200">
                <a:solidFill>
                  <a:schemeClr val="bg2">
                    <a:lumMod val="25000"/>
                  </a:schemeClr>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Clr>
                <a:schemeClr val="accent6"/>
              </a:buClr>
              <a:buFont typeface="Arial" panose="020B0604020202020204" pitchFamily="34" charset="0"/>
              <a:buChar char="•"/>
              <a:defRPr sz="1800" b="0" i="0" kern="1200">
                <a:solidFill>
                  <a:schemeClr val="bg2">
                    <a:lumMod val="25000"/>
                  </a:schemeClr>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Clr>
                <a:schemeClr val="accent6"/>
              </a:buClr>
              <a:buFont typeface="Arial" panose="020B0604020202020204" pitchFamily="34" charset="0"/>
              <a:buChar char="•"/>
              <a:defRPr sz="1600" b="0" i="0" kern="1200">
                <a:solidFill>
                  <a:schemeClr val="bg2">
                    <a:lumMod val="25000"/>
                  </a:schemeClr>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Clr>
                <a:schemeClr val="accent6"/>
              </a:buClr>
              <a:buFont typeface="Arial" panose="020B0604020202020204" pitchFamily="34" charset="0"/>
              <a:buChar char="•"/>
              <a:defRPr sz="1400" b="0" i="0" kern="1200">
                <a:solidFill>
                  <a:schemeClr val="bg2">
                    <a:lumMod val="25000"/>
                  </a:schemeClr>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000" b="1" dirty="0">
                <a:solidFill>
                  <a:schemeClr val="accent6"/>
                </a:solidFill>
                <a:latin typeface="Arial"/>
                <a:cs typeface="Arial"/>
              </a:rPr>
              <a:t>Charles Battles</a:t>
            </a:r>
            <a:endParaRPr lang="en-US" dirty="0"/>
          </a:p>
          <a:p>
            <a:pPr marL="0" indent="0" algn="ctr">
              <a:buNone/>
            </a:pPr>
            <a:r>
              <a:rPr lang="en-US" sz="1400" b="1" dirty="0">
                <a:solidFill>
                  <a:schemeClr val="tx1"/>
                </a:solidFill>
                <a:latin typeface="Arial"/>
                <a:cs typeface="Arial"/>
              </a:rPr>
              <a:t>Technical Lead</a:t>
            </a:r>
          </a:p>
          <a:p>
            <a:pPr marL="0" indent="0" algn="ctr">
              <a:buNone/>
            </a:pPr>
            <a:r>
              <a:rPr lang="en-US" sz="1400" b="1" dirty="0">
                <a:solidFill>
                  <a:schemeClr val="tx1"/>
                </a:solidFill>
                <a:latin typeface="Arial"/>
                <a:cs typeface="Arial"/>
              </a:rPr>
              <a:t>House Deductible</a:t>
            </a:r>
          </a:p>
          <a:p>
            <a:pPr marL="0" indent="0" algn="ctr">
              <a:buNone/>
            </a:pPr>
            <a:endParaRPr lang="en-US" sz="1400" b="1" dirty="0">
              <a:solidFill>
                <a:schemeClr val="tx1"/>
              </a:solidFill>
              <a:latin typeface="Arial"/>
              <a:cs typeface="Arial"/>
            </a:endParaRPr>
          </a:p>
          <a:p>
            <a:pPr marL="0" indent="0" algn="ctr">
              <a:buNone/>
            </a:pPr>
            <a:endParaRPr lang="en-US" b="1" dirty="0">
              <a:solidFill>
                <a:schemeClr val="tx1"/>
              </a:solidFill>
            </a:endParaRPr>
          </a:p>
          <a:p>
            <a:pPr marL="0" indent="0" algn="ctr">
              <a:buNone/>
            </a:pPr>
            <a:endParaRPr lang="en-US" sz="2800" b="1" dirty="0">
              <a:solidFill>
                <a:schemeClr val="accent6"/>
              </a:solidFill>
            </a:endParaRPr>
          </a:p>
          <a:p>
            <a:pPr marL="0" indent="0" algn="ctr">
              <a:buFont typeface="Arial" panose="020B0604020202020204" pitchFamily="34" charset="0"/>
              <a:buNone/>
            </a:pPr>
            <a:endParaRPr lang="en-US" sz="2800" b="1" dirty="0">
              <a:solidFill>
                <a:srgbClr val="0EA3B3"/>
              </a:solidFill>
            </a:endParaRPr>
          </a:p>
          <a:p>
            <a:pPr marL="0" indent="0">
              <a:buNone/>
            </a:pPr>
            <a:endParaRPr lang="en-US" sz="1400" b="1" dirty="0">
              <a:solidFill>
                <a:schemeClr val="tx2"/>
              </a:solidFill>
            </a:endParaRPr>
          </a:p>
        </p:txBody>
      </p:sp>
      <p:sp>
        <p:nvSpPr>
          <p:cNvPr id="2" name="Content Placeholder 2">
            <a:extLst>
              <a:ext uri="{FF2B5EF4-FFF2-40B4-BE49-F238E27FC236}">
                <a16:creationId xmlns:a16="http://schemas.microsoft.com/office/drawing/2014/main" id="{A72D98D8-E731-2D2E-ABB8-0076BAD3ECA4}"/>
              </a:ext>
            </a:extLst>
          </p:cNvPr>
          <p:cNvSpPr txBox="1">
            <a:spLocks/>
          </p:cNvSpPr>
          <p:nvPr/>
        </p:nvSpPr>
        <p:spPr>
          <a:xfrm>
            <a:off x="5735321" y="4208626"/>
            <a:ext cx="4310453" cy="3174384"/>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Clr>
                <a:schemeClr val="accent6"/>
              </a:buClr>
              <a:buFont typeface="Arial" panose="020B0604020202020204" pitchFamily="34" charset="0"/>
              <a:buChar char="•"/>
              <a:defRPr sz="2400" b="0" i="0" kern="1200">
                <a:solidFill>
                  <a:schemeClr val="bg2">
                    <a:lumMod val="25000"/>
                  </a:schemeClr>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Clr>
                <a:schemeClr val="accent6"/>
              </a:buClr>
              <a:buFont typeface="Arial" panose="020B0604020202020204" pitchFamily="34" charset="0"/>
              <a:buChar char="•"/>
              <a:defRPr sz="2000" b="0" i="0" kern="1200">
                <a:solidFill>
                  <a:schemeClr val="bg2">
                    <a:lumMod val="25000"/>
                  </a:schemeClr>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Clr>
                <a:schemeClr val="accent6"/>
              </a:buClr>
              <a:buFont typeface="Arial" panose="020B0604020202020204" pitchFamily="34" charset="0"/>
              <a:buChar char="•"/>
              <a:defRPr sz="1800" b="0" i="0" kern="1200">
                <a:solidFill>
                  <a:schemeClr val="bg2">
                    <a:lumMod val="25000"/>
                  </a:schemeClr>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Clr>
                <a:schemeClr val="accent6"/>
              </a:buClr>
              <a:buFont typeface="Arial" panose="020B0604020202020204" pitchFamily="34" charset="0"/>
              <a:buChar char="•"/>
              <a:defRPr sz="1600" b="0" i="0" kern="1200">
                <a:solidFill>
                  <a:schemeClr val="bg2">
                    <a:lumMod val="25000"/>
                  </a:schemeClr>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Clr>
                <a:schemeClr val="accent6"/>
              </a:buClr>
              <a:buFont typeface="Arial" panose="020B0604020202020204" pitchFamily="34" charset="0"/>
              <a:buChar char="•"/>
              <a:defRPr sz="1400" b="0" i="0" kern="1200">
                <a:solidFill>
                  <a:schemeClr val="bg2">
                    <a:lumMod val="25000"/>
                  </a:schemeClr>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000" b="1" dirty="0">
                <a:solidFill>
                  <a:schemeClr val="accent6"/>
                </a:solidFill>
                <a:latin typeface="Arial"/>
                <a:cs typeface="Arial"/>
              </a:rPr>
              <a:t>Cherie King</a:t>
            </a:r>
            <a:endParaRPr lang="en-US" dirty="0"/>
          </a:p>
          <a:p>
            <a:pPr marL="0" indent="0" algn="ctr">
              <a:buNone/>
            </a:pPr>
            <a:r>
              <a:rPr lang="en-US" sz="1400" b="1" dirty="0">
                <a:solidFill>
                  <a:schemeClr val="tx1"/>
                </a:solidFill>
                <a:latin typeface="Arial"/>
                <a:cs typeface="Arial"/>
              </a:rPr>
              <a:t>Technical Lead</a:t>
            </a:r>
          </a:p>
          <a:p>
            <a:pPr marL="0" indent="0" algn="ctr">
              <a:buNone/>
            </a:pPr>
            <a:r>
              <a:rPr lang="en-US" sz="1400" b="1" dirty="0">
                <a:solidFill>
                  <a:schemeClr val="tx1"/>
                </a:solidFill>
                <a:latin typeface="Arial"/>
                <a:cs typeface="Arial"/>
              </a:rPr>
              <a:t>House Premium</a:t>
            </a:r>
          </a:p>
          <a:p>
            <a:pPr marL="0" indent="0" algn="ctr">
              <a:buNone/>
            </a:pPr>
            <a:endParaRPr lang="en-US" sz="1400" b="1" dirty="0">
              <a:solidFill>
                <a:schemeClr val="tx1"/>
              </a:solidFill>
              <a:latin typeface="Arial"/>
              <a:cs typeface="Arial"/>
            </a:endParaRPr>
          </a:p>
          <a:p>
            <a:pPr marL="0" indent="0" algn="ctr">
              <a:buNone/>
            </a:pPr>
            <a:endParaRPr lang="en-US" b="1" dirty="0">
              <a:solidFill>
                <a:schemeClr val="tx1"/>
              </a:solidFill>
            </a:endParaRPr>
          </a:p>
          <a:p>
            <a:pPr marL="0" indent="0" algn="ctr">
              <a:buNone/>
            </a:pPr>
            <a:endParaRPr lang="en-US" sz="2800" b="1" dirty="0">
              <a:solidFill>
                <a:schemeClr val="accent6"/>
              </a:solidFill>
            </a:endParaRPr>
          </a:p>
          <a:p>
            <a:pPr marL="0" indent="0" algn="ctr">
              <a:buFont typeface="Arial" panose="020B0604020202020204" pitchFamily="34" charset="0"/>
              <a:buNone/>
            </a:pPr>
            <a:endParaRPr lang="en-US" sz="2800" b="1" dirty="0">
              <a:solidFill>
                <a:srgbClr val="0EA3B3"/>
              </a:solidFill>
            </a:endParaRPr>
          </a:p>
          <a:p>
            <a:pPr marL="0" indent="0">
              <a:buNone/>
            </a:pPr>
            <a:endParaRPr lang="en-US" sz="1400" b="1" dirty="0">
              <a:solidFill>
                <a:schemeClr val="tx2"/>
              </a:solidFill>
            </a:endParaRPr>
          </a:p>
        </p:txBody>
      </p:sp>
      <p:sp>
        <p:nvSpPr>
          <p:cNvPr id="3" name="Content Placeholder 2">
            <a:extLst>
              <a:ext uri="{FF2B5EF4-FFF2-40B4-BE49-F238E27FC236}">
                <a16:creationId xmlns:a16="http://schemas.microsoft.com/office/drawing/2014/main" id="{913CCF7E-F128-01D7-BFE9-0E7DC71CB855}"/>
              </a:ext>
            </a:extLst>
          </p:cNvPr>
          <p:cNvSpPr txBox="1">
            <a:spLocks/>
          </p:cNvSpPr>
          <p:nvPr/>
        </p:nvSpPr>
        <p:spPr>
          <a:xfrm>
            <a:off x="5670079" y="2676525"/>
            <a:ext cx="4440936" cy="3410458"/>
          </a:xfrm>
          <a:prstGeom prst="rect">
            <a:avLst/>
          </a:prstGeom>
        </p:spPr>
        <p:txBody>
          <a:bodyPr vert="horz" lIns="91440" tIns="45720" rIns="91440" bIns="45720" rtlCol="0" anchor="t">
            <a:normAutofit/>
          </a:bodyPr>
          <a:lstStyle>
            <a:lvl1pPr marL="0" indent="0" algn="ctr" defTabSz="914400" rtl="0" eaLnBrk="1" latinLnBrk="0" hangingPunct="1">
              <a:lnSpc>
                <a:spcPct val="90000"/>
              </a:lnSpc>
              <a:spcBef>
                <a:spcPts val="1000"/>
              </a:spcBef>
              <a:buClr>
                <a:schemeClr val="accent6"/>
              </a:buClr>
              <a:buFont typeface="Arial" panose="020B0604020202020204" pitchFamily="34" charset="0"/>
              <a:buNone/>
              <a:defRPr sz="2400" b="0" i="0" kern="1200">
                <a:solidFill>
                  <a:schemeClr val="bg1"/>
                </a:solidFill>
                <a:latin typeface="Arial" panose="020B0604020202020204" pitchFamily="34" charset="0"/>
                <a:ea typeface="+mn-ea"/>
                <a:cs typeface="Arial" panose="020B0604020202020204" pitchFamily="34" charset="0"/>
              </a:defRPr>
            </a:lvl1pPr>
            <a:lvl2pPr marL="457200" indent="0" algn="ctr" defTabSz="914400" rtl="0" eaLnBrk="1" latinLnBrk="0" hangingPunct="1">
              <a:lnSpc>
                <a:spcPct val="90000"/>
              </a:lnSpc>
              <a:spcBef>
                <a:spcPts val="500"/>
              </a:spcBef>
              <a:buClr>
                <a:schemeClr val="accent6"/>
              </a:buClr>
              <a:buFont typeface="Arial" panose="020B0604020202020204" pitchFamily="34" charset="0"/>
              <a:buNone/>
              <a:defRPr sz="2000" b="0" i="0" kern="1200">
                <a:solidFill>
                  <a:schemeClr val="bg2">
                    <a:lumMod val="2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lnSpc>
                <a:spcPct val="90000"/>
              </a:lnSpc>
              <a:spcBef>
                <a:spcPts val="500"/>
              </a:spcBef>
              <a:buClr>
                <a:schemeClr val="accent6"/>
              </a:buClr>
              <a:buFont typeface="Arial" panose="020B0604020202020204" pitchFamily="34" charset="0"/>
              <a:buNone/>
              <a:defRPr sz="1800" b="0" i="0" kern="1200">
                <a:solidFill>
                  <a:schemeClr val="bg2">
                    <a:lumMod val="2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lnSpc>
                <a:spcPct val="90000"/>
              </a:lnSpc>
              <a:spcBef>
                <a:spcPts val="500"/>
              </a:spcBef>
              <a:buClr>
                <a:schemeClr val="accent6"/>
              </a:buClr>
              <a:buFont typeface="Arial" panose="020B0604020202020204" pitchFamily="34" charset="0"/>
              <a:buNone/>
              <a:defRPr sz="1600" b="0" i="0" kern="1200">
                <a:solidFill>
                  <a:schemeClr val="bg2">
                    <a:lumMod val="2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lnSpc>
                <a:spcPct val="90000"/>
              </a:lnSpc>
              <a:spcBef>
                <a:spcPts val="500"/>
              </a:spcBef>
              <a:buClr>
                <a:schemeClr val="accent6"/>
              </a:buClr>
              <a:buFont typeface="Arial" panose="020B0604020202020204" pitchFamily="34" charset="0"/>
              <a:buNone/>
              <a:defRPr sz="1600" b="0" i="0" kern="1200">
                <a:solidFill>
                  <a:schemeClr val="bg2">
                    <a:lumMod val="2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800" b="1" dirty="0">
                <a:solidFill>
                  <a:schemeClr val="accent6"/>
                </a:solidFill>
                <a:latin typeface="Arial"/>
                <a:cs typeface="Arial"/>
              </a:rPr>
              <a:t>Sue Franke</a:t>
            </a:r>
            <a:endParaRPr lang="en-US" dirty="0"/>
          </a:p>
          <a:p>
            <a:r>
              <a:rPr lang="en-US" sz="1400" b="1" dirty="0">
                <a:solidFill>
                  <a:schemeClr val="tx2"/>
                </a:solidFill>
                <a:latin typeface="Arial"/>
                <a:cs typeface="Arial"/>
              </a:rPr>
              <a:t>HR </a:t>
            </a:r>
            <a:r>
              <a:rPr lang="en-US" sz="1400" b="1" dirty="0">
                <a:solidFill>
                  <a:schemeClr val="tx1"/>
                </a:solidFill>
                <a:latin typeface="Arial"/>
                <a:cs typeface="Arial"/>
              </a:rPr>
              <a:t>Manager</a:t>
            </a:r>
            <a:endParaRPr lang="en-US" sz="1400" b="1" dirty="0">
              <a:solidFill>
                <a:schemeClr val="tx1"/>
              </a:solidFill>
            </a:endParaRPr>
          </a:p>
        </p:txBody>
      </p:sp>
    </p:spTree>
    <p:extLst>
      <p:ext uri="{BB962C8B-B14F-4D97-AF65-F5344CB8AC3E}">
        <p14:creationId xmlns:p14="http://schemas.microsoft.com/office/powerpoint/2010/main" val="4137111571"/>
      </p:ext>
    </p:extLst>
  </p:cSld>
  <p:clrMapOvr>
    <a:masterClrMapping/>
  </p:clrMapOvr>
</p:sld>
</file>

<file path=ppt/theme/theme1.xml><?xml version="1.0" encoding="utf-8"?>
<a:theme xmlns:a="http://schemas.openxmlformats.org/drawingml/2006/main" name="Programmer">
  <a:themeElements>
    <a:clrScheme name="BootCamp">
      <a:dk1>
        <a:srgbClr val="125679"/>
      </a:dk1>
      <a:lt1>
        <a:srgbClr val="FFFFFF"/>
      </a:lt1>
      <a:dk2>
        <a:srgbClr val="0D5879"/>
      </a:dk2>
      <a:lt2>
        <a:srgbClr val="E7E6E6"/>
      </a:lt2>
      <a:accent1>
        <a:srgbClr val="B9C152"/>
      </a:accent1>
      <a:accent2>
        <a:srgbClr val="ED7D31"/>
      </a:accent2>
      <a:accent3>
        <a:srgbClr val="155677"/>
      </a:accent3>
      <a:accent4>
        <a:srgbClr val="F6ED3D"/>
      </a:accent4>
      <a:accent5>
        <a:srgbClr val="8BD1D1"/>
      </a:accent5>
      <a:accent6>
        <a:srgbClr val="0EA3B3"/>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haredWithUsers xmlns="959d53c8-292b-4aa8-bb70-f9900682e6de">
      <UserInfo>
        <DisplayName>Jermaine Robinson</DisplayName>
        <AccountId>26</AccountId>
        <AccountType/>
      </UserInfo>
    </SharedWithUsers>
    <lcf76f155ced4ddcb4097134ff3c332f xmlns="5ec6e143-408a-4839-9bcf-61adb1c13e3f">
      <Terms xmlns="http://schemas.microsoft.com/office/infopath/2007/PartnerControls"/>
    </lcf76f155ced4ddcb4097134ff3c332f>
    <TaxCatchAll xmlns="959d53c8-292b-4aa8-bb70-f9900682e6de" xsi:nil="true"/>
    <Notes xmlns="5ec6e143-408a-4839-9bcf-61adb1c13e3f"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8FC82D30FF8D84CBEB82DCBA9A15C0A" ma:contentTypeVersion="22" ma:contentTypeDescription="Create a new document." ma:contentTypeScope="" ma:versionID="3013f6de0dd108bbc8dc41a030196cd3">
  <xsd:schema xmlns:xsd="http://www.w3.org/2001/XMLSchema" xmlns:xs="http://www.w3.org/2001/XMLSchema" xmlns:p="http://schemas.microsoft.com/office/2006/metadata/properties" xmlns:ns2="5ec6e143-408a-4839-9bcf-61adb1c13e3f" xmlns:ns3="959d53c8-292b-4aa8-bb70-f9900682e6de" targetNamespace="http://schemas.microsoft.com/office/2006/metadata/properties" ma:root="true" ma:fieldsID="ca06851f1f55f2987bbbb0f6d6a32f46" ns2:_="" ns3:_="">
    <xsd:import namespace="5ec6e143-408a-4839-9bcf-61adb1c13e3f"/>
    <xsd:import namespace="959d53c8-292b-4aa8-bb70-f9900682e6de"/>
    <xsd:element name="properties">
      <xsd:complexType>
        <xsd:sequence>
          <xsd:element name="documentManagement">
            <xsd:complexType>
              <xsd:all>
                <xsd:element ref="ns2:Notes" minOccurs="0"/>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MediaServiceDateTaken" minOccurs="0"/>
                <xsd:element ref="ns2:MediaServiceAutoTags" minOccurs="0"/>
                <xsd:element ref="ns2:MediaServiceGenerationTime" minOccurs="0"/>
                <xsd:element ref="ns2:MediaServiceEventHashCode" minOccurs="0"/>
                <xsd:element ref="ns2:MediaServiceLocation" minOccurs="0"/>
                <xsd:element ref="ns2:MediaServiceOCR" minOccurs="0"/>
                <xsd:element ref="ns2:MediaLengthInSeconds"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ec6e143-408a-4839-9bcf-61adb1c13e3f" elementFormDefault="qualified">
    <xsd:import namespace="http://schemas.microsoft.com/office/2006/documentManagement/types"/>
    <xsd:import namespace="http://schemas.microsoft.com/office/infopath/2007/PartnerControls"/>
    <xsd:element name="Notes" ma:index="3" nillable="true" ma:displayName="Notes" ma:format="Dropdown" ma:internalName="Notes" ma:readOnly="false">
      <xsd:simpleType>
        <xsd:restriction base="dms:Text">
          <xsd:maxLength value="255"/>
        </xsd:restriction>
      </xsd:simple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hidden="true" ma:internalName="MediaServiceKeyPoints" ma:readOnly="true">
      <xsd:simpleType>
        <xsd:restriction base="dms:Note"/>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Tags" ma:index="15" nillable="true" ma:displayName="Tags" ma:hidden="true" ma:internalName="MediaServiceAutoTags"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Location" ma:index="18" nillable="true" ma:displayName="Location" ma:hidden="true" ma:internalName="MediaServiceLocation" ma:readOnly="true">
      <xsd:simpleType>
        <xsd:restriction base="dms:Text"/>
      </xsd:simpleType>
    </xsd:element>
    <xsd:element name="MediaServiceOCR" ma:index="19" nillable="true" ma:displayName="Extracted Text" ma:hidden="true" ma:internalName="MediaServiceOCR" ma:readOnly="true">
      <xsd:simpleType>
        <xsd:restriction base="dms:Note"/>
      </xsd:simpleType>
    </xsd:element>
    <xsd:element name="MediaLengthInSeconds" ma:index="20" nillable="true" ma:displayName="Length (seconds)" ma:hidden="true" ma:internalName="MediaLengthInSeconds" ma:readOnly="true">
      <xsd:simpleType>
        <xsd:restriction base="dms:Unknow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2ee097e-371b-4934-9743-e0859e72c14d"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element name="MediaServiceSearchProperties" ma:index="26"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959d53c8-292b-4aa8-bb70-f9900682e6de" elementFormDefault="qualified">
    <xsd:import namespace="http://schemas.microsoft.com/office/2006/documentManagement/types"/>
    <xsd:import namespace="http://schemas.microsoft.com/office/infopath/2007/PartnerControls"/>
    <xsd:element name="SharedWithUsers" ma:index="12"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hidden="true" ma:internalName="SharedWithDetails" ma:readOnly="true">
      <xsd:simpleType>
        <xsd:restriction base="dms:Note"/>
      </xsd:simpleType>
    </xsd:element>
    <xsd:element name="TaxCatchAll" ma:index="23" nillable="true" ma:displayName="Taxonomy Catch All Column" ma:hidden="true" ma:list="{f3abd13d-d1c4-4f6d-b41b-4457eb2c431f}" ma:internalName="TaxCatchAll" ma:readOnly="false" ma:showField="CatchAllData" ma:web="959d53c8-292b-4aa8-bb70-f9900682e6de">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4B177B0-EDA4-4684-924B-F03F26844AD1}">
  <ds:schemaRefs>
    <ds:schemaRef ds:uri="http://schemas.microsoft.com/sharepoint/v3/contenttype/forms"/>
  </ds:schemaRefs>
</ds:datastoreItem>
</file>

<file path=customXml/itemProps2.xml><?xml version="1.0" encoding="utf-8"?>
<ds:datastoreItem xmlns:ds="http://schemas.openxmlformats.org/officeDocument/2006/customXml" ds:itemID="{EEAB7B26-13DE-4C87-92F1-88BAFFFD4DA0}">
  <ds:schemaRefs>
    <ds:schemaRef ds:uri="18d99a4f-3713-4683-9922-83b308f36c97"/>
    <ds:schemaRef ds:uri="24751127-2784-495b-955d-cf5354be97bc"/>
    <ds:schemaRef ds:uri="340e077f-6ecd-4e1b-96bb-11f05c914807"/>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 ds:uri="fe61bc9e-5281-45c1-afbe-542c6e90de75"/>
    <ds:schemaRef ds:uri="959d53c8-292b-4aa8-bb70-f9900682e6de"/>
    <ds:schemaRef ds:uri="5ec6e143-408a-4839-9bcf-61adb1c13e3f"/>
  </ds:schemaRefs>
</ds:datastoreItem>
</file>

<file path=customXml/itemProps3.xml><?xml version="1.0" encoding="utf-8"?>
<ds:datastoreItem xmlns:ds="http://schemas.openxmlformats.org/officeDocument/2006/customXml" ds:itemID="{FCE976DF-C32E-4364-9BF1-8A9B79FDDE4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ec6e143-408a-4839-9bcf-61adb1c13e3f"/>
    <ds:schemaRef ds:uri="959d53c8-292b-4aa8-bb70-f9900682e6d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78</TotalTime>
  <Words>1257</Words>
  <Application>Microsoft Macintosh PowerPoint</Application>
  <PresentationFormat>Widescreen</PresentationFormat>
  <Paragraphs>165</Paragraphs>
  <Slides>21</Slides>
  <Notes>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21</vt:i4>
      </vt:variant>
    </vt:vector>
  </HeadingPairs>
  <TitlesOfParts>
    <vt:vector size="26" baseType="lpstr">
      <vt:lpstr>Arial</vt:lpstr>
      <vt:lpstr>Calibri</vt:lpstr>
      <vt:lpstr>UnderstoodSans</vt:lpstr>
      <vt:lpstr>Wingdings</vt:lpstr>
      <vt:lpstr>Programmer</vt:lpstr>
      <vt:lpstr>ANALYST BOOT CAMP</vt:lpstr>
      <vt:lpstr>AGENDA</vt:lpstr>
      <vt:lpstr>ABC Houses</vt:lpstr>
      <vt:lpstr>Analyst Boot Camp Competition</vt:lpstr>
      <vt:lpstr>How to Earn Points</vt:lpstr>
      <vt:lpstr>Grand Prize</vt:lpstr>
      <vt:lpstr>Raise Your Hands</vt:lpstr>
      <vt:lpstr>HOW TO BOOT CAMP</vt:lpstr>
      <vt:lpstr>PowerPoint Presentation</vt:lpstr>
      <vt:lpstr>BOOT CAMP SUPPORT</vt:lpstr>
      <vt:lpstr>MEMORIZATION IS NOT A GOAL</vt:lpstr>
      <vt:lpstr>COMMUNICATION IS KEY</vt:lpstr>
      <vt:lpstr>COLLABORATION vs COPYING</vt:lpstr>
      <vt:lpstr>INFORMATION SEEKING IS A CORE SKILL</vt:lpstr>
      <vt:lpstr>BALANCE IS KEY</vt:lpstr>
      <vt:lpstr>KEEPING A GROWTH MINDSET</vt:lpstr>
      <vt:lpstr>JOB OBJECTIVE</vt:lpstr>
      <vt:lpstr>SCHEDULE</vt:lpstr>
      <vt:lpstr>TIME MANAGEMENT</vt:lpstr>
      <vt:lpstr>BOOT CAMP PROJECTS</vt:lpstr>
      <vt:lpstr>GOOD LUCK!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Jamie L Spencer</dc:creator>
  <cp:lastModifiedBy>Aleks Jovanovich</cp:lastModifiedBy>
  <cp:revision>59</cp:revision>
  <dcterms:created xsi:type="dcterms:W3CDTF">2021-02-26T12:52:34Z</dcterms:created>
  <dcterms:modified xsi:type="dcterms:W3CDTF">2025-02-24T14:23:30Z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0x01010078FC82D30FF8D84CBEB82DCBA9A15C0A</vt:lpwstr>
  </property>
  <property fmtid="{D5CDD505-2E9C-101B-9397-08002B2CF9AE}" pid="3" name="MediaServiceImageTags">
    <vt:lpwstr/>
  </property>
</Properties>
</file>